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18"/>
  </p:notesMasterIdLst>
  <p:sldIdLst>
    <p:sldId id="258" r:id="rId2"/>
    <p:sldId id="267" r:id="rId3"/>
    <p:sldId id="259" r:id="rId4"/>
    <p:sldId id="260" r:id="rId5"/>
    <p:sldId id="261" r:id="rId6"/>
    <p:sldId id="262" r:id="rId7"/>
    <p:sldId id="270" r:id="rId8"/>
    <p:sldId id="285" r:id="rId9"/>
    <p:sldId id="286" r:id="rId10"/>
    <p:sldId id="279" r:id="rId11"/>
    <p:sldId id="276" r:id="rId12"/>
    <p:sldId id="277" r:id="rId13"/>
    <p:sldId id="281" r:id="rId14"/>
    <p:sldId id="265" r:id="rId15"/>
    <p:sldId id="283" r:id="rId16"/>
    <p:sldId id="287"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P" initials="H" lastIdx="3" clrIdx="0">
    <p:extLst>
      <p:ext uri="{19B8F6BF-5375-455C-9EA6-DF929625EA0E}">
        <p15:presenceInfo xmlns:p15="http://schemas.microsoft.com/office/powerpoint/2012/main" userId="HP"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7F7F7F"/>
    <a:srgbClr val="9F9F9F"/>
    <a:srgbClr val="C00000"/>
    <a:srgbClr val="B85348"/>
    <a:srgbClr val="134263"/>
    <a:srgbClr val="4A6E87"/>
    <a:srgbClr val="7EC492"/>
    <a:srgbClr val="CECEC9"/>
    <a:srgbClr val="FA09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26" autoAdjust="0"/>
    <p:restoredTop sz="72376" autoAdjust="0"/>
  </p:normalViewPr>
  <p:slideViewPr>
    <p:cSldViewPr snapToGrid="0">
      <p:cViewPr varScale="1">
        <p:scale>
          <a:sx n="51" d="100"/>
          <a:sy n="51" d="100"/>
        </p:scale>
        <p:origin x="1458" y="60"/>
      </p:cViewPr>
      <p:guideLst/>
    </p:cSldViewPr>
  </p:slideViewPr>
  <p:outlineViewPr>
    <p:cViewPr>
      <p:scale>
        <a:sx n="33" d="100"/>
        <a:sy n="33" d="100"/>
      </p:scale>
      <p:origin x="0" y="-5172"/>
    </p:cViewPr>
  </p:outlineViewPr>
  <p:notesTextViewPr>
    <p:cViewPr>
      <p:scale>
        <a:sx n="1" d="1"/>
        <a:sy n="1" d="1"/>
      </p:scale>
      <p:origin x="0" y="0"/>
    </p:cViewPr>
  </p:notesTextViewPr>
  <p:notesViewPr>
    <p:cSldViewPr snapToGrid="0">
      <p:cViewPr varScale="1">
        <p:scale>
          <a:sx n="55" d="100"/>
          <a:sy n="55" d="100"/>
        </p:scale>
        <p:origin x="288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Classeur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fr-FR" sz="1400" b="1" dirty="0">
                <a:latin typeface="Times New Roman" panose="02020603050405020304" pitchFamily="18" charset="0"/>
                <a:cs typeface="Times New Roman" panose="02020603050405020304" pitchFamily="18" charset="0"/>
              </a:rPr>
              <a:t>Répartition des</a:t>
            </a:r>
            <a:r>
              <a:rPr lang="fr-FR" sz="1400" b="1" baseline="0" dirty="0">
                <a:latin typeface="Times New Roman" panose="02020603050405020304" pitchFamily="18" charset="0"/>
                <a:cs typeface="Times New Roman" panose="02020603050405020304" pitchFamily="18" charset="0"/>
              </a:rPr>
              <a:t> types </a:t>
            </a:r>
            <a:r>
              <a:rPr lang="fr-FR" sz="1400" b="1" dirty="0">
                <a:latin typeface="Times New Roman" panose="02020603050405020304" pitchFamily="18" charset="0"/>
                <a:cs typeface="Times New Roman" panose="02020603050405020304" pitchFamily="18" charset="0"/>
              </a:rPr>
              <a:t>écoles en fonction du milieu</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fr-FR"/>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Feuil1!$A$10</c:f>
              <c:strCache>
                <c:ptCount val="1"/>
                <c:pt idx="0">
                  <c:v>Urbaine</c:v>
                </c:pt>
              </c:strCache>
            </c:strRef>
          </c:tx>
          <c:spPr>
            <a:solidFill>
              <a:srgbClr val="002060"/>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Times New Roman" panose="02020603050405020304" pitchFamily="18" charset="0"/>
                    <a:ea typeface="+mn-ea"/>
                    <a:cs typeface="+mn-cs"/>
                  </a:defRPr>
                </a:pPr>
                <a:endParaRPr lang="fr-F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Feuil1!$B$9:$C$9</c:f>
              <c:strCache>
                <c:ptCount val="2"/>
                <c:pt idx="0">
                  <c:v>publique</c:v>
                </c:pt>
                <c:pt idx="1">
                  <c:v>privée</c:v>
                </c:pt>
              </c:strCache>
            </c:strRef>
          </c:cat>
          <c:val>
            <c:numRef>
              <c:f>Feuil1!$B$10:$C$10</c:f>
              <c:numCache>
                <c:formatCode>General</c:formatCode>
                <c:ptCount val="2"/>
                <c:pt idx="0">
                  <c:v>34</c:v>
                </c:pt>
                <c:pt idx="1">
                  <c:v>12</c:v>
                </c:pt>
              </c:numCache>
            </c:numRef>
          </c:val>
          <c:extLst>
            <c:ext xmlns:c16="http://schemas.microsoft.com/office/drawing/2014/chart" uri="{C3380CC4-5D6E-409C-BE32-E72D297353CC}">
              <c16:uniqueId val="{00000000-3D4A-4704-9317-27E487486B83}"/>
            </c:ext>
          </c:extLst>
        </c:ser>
        <c:ser>
          <c:idx val="1"/>
          <c:order val="1"/>
          <c:tx>
            <c:strRef>
              <c:f>Feuil1!$A$11</c:f>
              <c:strCache>
                <c:ptCount val="1"/>
                <c:pt idx="0">
                  <c:v>Rurale</c:v>
                </c:pt>
              </c:strCache>
            </c:strRef>
          </c:tx>
          <c:spPr>
            <a:solidFill>
              <a:srgbClr val="FFC000"/>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Times New Roman" panose="02020603050405020304" pitchFamily="18" charset="0"/>
                    <a:ea typeface="+mn-ea"/>
                    <a:cs typeface="+mn-cs"/>
                  </a:defRPr>
                </a:pPr>
                <a:endParaRPr lang="fr-F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Feuil1!$B$9:$C$9</c:f>
              <c:strCache>
                <c:ptCount val="2"/>
                <c:pt idx="0">
                  <c:v>publique</c:v>
                </c:pt>
                <c:pt idx="1">
                  <c:v>privée</c:v>
                </c:pt>
              </c:strCache>
            </c:strRef>
          </c:cat>
          <c:val>
            <c:numRef>
              <c:f>Feuil1!$B$11:$C$11</c:f>
              <c:numCache>
                <c:formatCode>General</c:formatCode>
                <c:ptCount val="2"/>
                <c:pt idx="0">
                  <c:v>23</c:v>
                </c:pt>
                <c:pt idx="1">
                  <c:v>11</c:v>
                </c:pt>
              </c:numCache>
            </c:numRef>
          </c:val>
          <c:extLst>
            <c:ext xmlns:c16="http://schemas.microsoft.com/office/drawing/2014/chart" uri="{C3380CC4-5D6E-409C-BE32-E72D297353CC}">
              <c16:uniqueId val="{00000001-3D4A-4704-9317-27E487486B83}"/>
            </c:ext>
          </c:extLst>
        </c:ser>
        <c:dLbls>
          <c:showLegendKey val="0"/>
          <c:showVal val="1"/>
          <c:showCatName val="0"/>
          <c:showSerName val="0"/>
          <c:showPercent val="0"/>
          <c:showBubbleSize val="0"/>
        </c:dLbls>
        <c:gapWidth val="150"/>
        <c:shape val="box"/>
        <c:axId val="64355712"/>
        <c:axId val="64394368"/>
        <c:axId val="0"/>
      </c:bar3DChart>
      <c:catAx>
        <c:axId val="64355712"/>
        <c:scaling>
          <c:orientation val="minMax"/>
        </c:scaling>
        <c:delete val="1"/>
        <c:axPos val="b"/>
        <c:numFmt formatCode="General" sourceLinked="1"/>
        <c:majorTickMark val="none"/>
        <c:minorTickMark val="none"/>
        <c:tickLblPos val="nextTo"/>
        <c:crossAx val="64394368"/>
        <c:crosses val="autoZero"/>
        <c:auto val="1"/>
        <c:lblAlgn val="ctr"/>
        <c:lblOffset val="100"/>
        <c:noMultiLvlLbl val="0"/>
      </c:catAx>
      <c:valAx>
        <c:axId val="64394368"/>
        <c:scaling>
          <c:orientation val="minMax"/>
        </c:scaling>
        <c:delete val="1"/>
        <c:axPos val="l"/>
        <c:numFmt formatCode="General" sourceLinked="1"/>
        <c:majorTickMark val="none"/>
        <c:minorTickMark val="none"/>
        <c:tickLblPos val="nextTo"/>
        <c:crossAx val="64355712"/>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200" b="1" i="0" u="none" strike="noStrike" kern="1200" baseline="0">
                <a:solidFill>
                  <a:schemeClr val="tx1">
                    <a:lumMod val="65000"/>
                    <a:lumOff val="35000"/>
                  </a:schemeClr>
                </a:solidFill>
                <a:latin typeface="Times New Roman" panose="02020603050405020304" pitchFamily="18" charset="0"/>
                <a:ea typeface="+mn-ea"/>
                <a:cs typeface="+mn-cs"/>
              </a:defRPr>
            </a:pPr>
            <a:endParaRPr lang="fr-FR"/>
          </a:p>
        </c:txPr>
      </c:dTable>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2A100F-5BD5-4024-8C91-E324D137CEAF}" type="doc">
      <dgm:prSet loTypeId="urn:microsoft.com/office/officeart/2005/8/layout/chevron2" loCatId="process" qsTypeId="urn:microsoft.com/office/officeart/2005/8/quickstyle/3d1" qsCatId="3D" csTypeId="urn:microsoft.com/office/officeart/2005/8/colors/accent1_1" csCatId="accent1" phldr="1"/>
      <dgm:spPr/>
      <dgm:t>
        <a:bodyPr/>
        <a:lstStyle/>
        <a:p>
          <a:endParaRPr lang="fr-FR"/>
        </a:p>
      </dgm:t>
    </dgm:pt>
    <dgm:pt modelId="{58FF0073-2B73-4DBA-A8DD-4C45CA07211E}">
      <dgm:prSet phldrT="[Texte]"/>
      <dgm:spPr/>
      <dgm:t>
        <a:bodyPr/>
        <a:lstStyle/>
        <a:p>
          <a:pPr algn="l"/>
          <a:r>
            <a:rPr lang="fr-FR" b="1" dirty="0">
              <a:solidFill>
                <a:srgbClr val="B85348"/>
              </a:solidFill>
              <a:latin typeface="Times New Roman" panose="02020603050405020304" pitchFamily="18" charset="0"/>
              <a:cs typeface="Times New Roman" panose="02020603050405020304" pitchFamily="18" charset="0"/>
            </a:rPr>
            <a:t>Recherche documentaire</a:t>
          </a:r>
        </a:p>
      </dgm:t>
    </dgm:pt>
    <dgm:pt modelId="{2C14FA1B-F76B-4296-B004-867ACFC987F9}" type="parTrans" cxnId="{F31C8240-7211-4079-B6BF-9A86B7EE04ED}">
      <dgm:prSet/>
      <dgm:spPr/>
      <dgm:t>
        <a:bodyPr/>
        <a:lstStyle/>
        <a:p>
          <a:endParaRPr lang="fr-FR"/>
        </a:p>
      </dgm:t>
    </dgm:pt>
    <dgm:pt modelId="{D64BAE73-3225-4622-8531-0F6A4341B466}" type="sibTrans" cxnId="{F31C8240-7211-4079-B6BF-9A86B7EE04ED}">
      <dgm:prSet/>
      <dgm:spPr/>
      <dgm:t>
        <a:bodyPr/>
        <a:lstStyle/>
        <a:p>
          <a:endParaRPr lang="fr-FR"/>
        </a:p>
      </dgm:t>
    </dgm:pt>
    <dgm:pt modelId="{C25C5A17-A2D4-4B7C-BC71-23F0D8729C83}">
      <dgm:prSet phldrT="[Texte]" custT="1"/>
      <dgm:spPr/>
      <dgm:t>
        <a:bodyPr/>
        <a:lstStyle/>
        <a:p>
          <a:r>
            <a:rPr lang="fr-FR" sz="2000" b="0" dirty="0">
              <a:latin typeface="Times New Roman" panose="02020603050405020304" pitchFamily="18" charset="0"/>
              <a:cs typeface="Times New Roman" panose="02020603050405020304" pitchFamily="18" charset="0"/>
            </a:rPr>
            <a:t>Net, Game d’ouvrages, rapports d’études, articles</a:t>
          </a:r>
        </a:p>
      </dgm:t>
    </dgm:pt>
    <dgm:pt modelId="{EE48F236-7265-4412-B680-851BB665F06D}" type="parTrans" cxnId="{555570BF-F091-48AD-B159-839A8C8F8CE7}">
      <dgm:prSet/>
      <dgm:spPr/>
      <dgm:t>
        <a:bodyPr/>
        <a:lstStyle/>
        <a:p>
          <a:endParaRPr lang="fr-FR"/>
        </a:p>
      </dgm:t>
    </dgm:pt>
    <dgm:pt modelId="{48020669-3F54-4FE6-86CD-7337C0E15EB6}" type="sibTrans" cxnId="{555570BF-F091-48AD-B159-839A8C8F8CE7}">
      <dgm:prSet/>
      <dgm:spPr/>
      <dgm:t>
        <a:bodyPr/>
        <a:lstStyle/>
        <a:p>
          <a:endParaRPr lang="fr-FR"/>
        </a:p>
      </dgm:t>
    </dgm:pt>
    <dgm:pt modelId="{5A0E6592-80EF-42FD-BBC3-D4E7BA054908}">
      <dgm:prSet phldrT="[Texte]" custT="1"/>
      <dgm:spPr/>
      <dgm:t>
        <a:bodyPr/>
        <a:lstStyle/>
        <a:p>
          <a:pPr algn="l"/>
          <a:r>
            <a:rPr lang="fr-FR" sz="1400" b="1" dirty="0">
              <a:solidFill>
                <a:srgbClr val="B85348"/>
              </a:solidFill>
              <a:latin typeface="Times New Roman" panose="02020603050405020304" pitchFamily="18" charset="0"/>
              <a:cs typeface="Times New Roman" panose="02020603050405020304" pitchFamily="18" charset="0"/>
            </a:rPr>
            <a:t>Echantillon</a:t>
          </a:r>
        </a:p>
        <a:p>
          <a:pPr algn="l"/>
          <a:r>
            <a:rPr lang="fr-FR" sz="1400" b="1" dirty="0">
              <a:solidFill>
                <a:srgbClr val="B85348"/>
              </a:solidFill>
              <a:latin typeface="Times New Roman" panose="02020603050405020304" pitchFamily="18" charset="0"/>
              <a:cs typeface="Times New Roman" panose="02020603050405020304" pitchFamily="18" charset="0"/>
            </a:rPr>
            <a:t>Enquêtes</a:t>
          </a:r>
        </a:p>
      </dgm:t>
    </dgm:pt>
    <dgm:pt modelId="{B0CD695C-83D8-442A-B555-0897E0D6DBB4}" type="parTrans" cxnId="{F6775DA1-AB56-4003-B197-6A52FC6756D2}">
      <dgm:prSet/>
      <dgm:spPr/>
      <dgm:t>
        <a:bodyPr/>
        <a:lstStyle/>
        <a:p>
          <a:endParaRPr lang="fr-FR"/>
        </a:p>
      </dgm:t>
    </dgm:pt>
    <dgm:pt modelId="{3FCD3A24-8109-4B33-A5E9-E9F859413D81}" type="sibTrans" cxnId="{F6775DA1-AB56-4003-B197-6A52FC6756D2}">
      <dgm:prSet/>
      <dgm:spPr/>
      <dgm:t>
        <a:bodyPr/>
        <a:lstStyle/>
        <a:p>
          <a:endParaRPr lang="fr-FR"/>
        </a:p>
      </dgm:t>
    </dgm:pt>
    <dgm:pt modelId="{5E07770C-79CA-420C-873A-3D7E8F81B6CE}">
      <dgm:prSet phldrT="[Texte]" custT="1"/>
      <dgm:spPr/>
      <dgm:t>
        <a:bodyPr anchor="t"/>
        <a:lstStyle/>
        <a:p>
          <a:pPr algn="l"/>
          <a:endParaRPr lang="fr-FR" sz="2000" dirty="0">
            <a:latin typeface="Times New Roman" panose="02020603050405020304" pitchFamily="18" charset="0"/>
            <a:cs typeface="Times New Roman" panose="02020603050405020304" pitchFamily="18" charset="0"/>
          </a:endParaRPr>
        </a:p>
      </dgm:t>
    </dgm:pt>
    <dgm:pt modelId="{FE810DD4-D5FA-4139-A466-37D211391F21}" type="parTrans" cxnId="{E35E29CB-9226-4AB9-9BFC-44944774BD0F}">
      <dgm:prSet/>
      <dgm:spPr/>
      <dgm:t>
        <a:bodyPr/>
        <a:lstStyle/>
        <a:p>
          <a:endParaRPr lang="fr-FR"/>
        </a:p>
      </dgm:t>
    </dgm:pt>
    <dgm:pt modelId="{A4237234-4AB2-445C-89B6-FA0F4583BA25}" type="sibTrans" cxnId="{E35E29CB-9226-4AB9-9BFC-44944774BD0F}">
      <dgm:prSet/>
      <dgm:spPr/>
      <dgm:t>
        <a:bodyPr/>
        <a:lstStyle/>
        <a:p>
          <a:endParaRPr lang="fr-FR"/>
        </a:p>
      </dgm:t>
    </dgm:pt>
    <dgm:pt modelId="{1EFA0138-2A44-4668-8F67-0078B0FDAAF9}">
      <dgm:prSet phldrT="[Texte]" custT="1"/>
      <dgm:spPr/>
      <dgm:t>
        <a:bodyPr anchor="t"/>
        <a:lstStyle/>
        <a:p>
          <a:pPr algn="l"/>
          <a:r>
            <a:rPr lang="fr-FR" sz="2000" dirty="0">
              <a:latin typeface="Times New Roman" panose="02020603050405020304" pitchFamily="18" charset="0"/>
              <a:cs typeface="Times New Roman" panose="02020603050405020304" pitchFamily="18" charset="0"/>
            </a:rPr>
            <a:t>80/141 écoles en fonction de l’accessibilité</a:t>
          </a:r>
        </a:p>
      </dgm:t>
    </dgm:pt>
    <dgm:pt modelId="{EEE6830A-1A3F-49FA-ACAF-5586B057BAD9}" type="parTrans" cxnId="{2AA874EA-7A33-42E7-B2E9-1468574C10B3}">
      <dgm:prSet/>
      <dgm:spPr/>
      <dgm:t>
        <a:bodyPr/>
        <a:lstStyle/>
        <a:p>
          <a:endParaRPr lang="fr-FR"/>
        </a:p>
      </dgm:t>
    </dgm:pt>
    <dgm:pt modelId="{2ECF7A1C-153D-4050-BB68-68C27EAF9532}" type="sibTrans" cxnId="{2AA874EA-7A33-42E7-B2E9-1468574C10B3}">
      <dgm:prSet/>
      <dgm:spPr/>
      <dgm:t>
        <a:bodyPr/>
        <a:lstStyle/>
        <a:p>
          <a:endParaRPr lang="fr-FR"/>
        </a:p>
      </dgm:t>
    </dgm:pt>
    <dgm:pt modelId="{7E762032-A1EC-4AEA-9372-297DC788890C}">
      <dgm:prSet phldrT="[Texte]" custT="1"/>
      <dgm:spPr/>
      <dgm:t>
        <a:bodyPr/>
        <a:lstStyle/>
        <a:p>
          <a:r>
            <a:rPr lang="fr-FR" sz="2000" b="0" dirty="0">
              <a:latin typeface="Times New Roman" panose="02020603050405020304" pitchFamily="18" charset="0"/>
              <a:cs typeface="Times New Roman" panose="02020603050405020304" pitchFamily="18" charset="0"/>
            </a:rPr>
            <a:t>Maitrise des concepts, idée exhaustive des travaux menés</a:t>
          </a:r>
        </a:p>
      </dgm:t>
    </dgm:pt>
    <dgm:pt modelId="{11F37CDF-871B-4EE0-A096-A2F90DC1EBB0}" type="parTrans" cxnId="{2047F88B-C937-4442-BA65-703168A9A36C}">
      <dgm:prSet/>
      <dgm:spPr/>
      <dgm:t>
        <a:bodyPr/>
        <a:lstStyle/>
        <a:p>
          <a:endParaRPr lang="fr-FR"/>
        </a:p>
      </dgm:t>
    </dgm:pt>
    <dgm:pt modelId="{BCD4825C-DD22-400D-8B48-AE65F306CDD8}" type="sibTrans" cxnId="{2047F88B-C937-4442-BA65-703168A9A36C}">
      <dgm:prSet/>
      <dgm:spPr/>
      <dgm:t>
        <a:bodyPr/>
        <a:lstStyle/>
        <a:p>
          <a:endParaRPr lang="fr-FR"/>
        </a:p>
      </dgm:t>
    </dgm:pt>
    <dgm:pt modelId="{5F5E3C0B-F661-47FD-87A1-784054B738E7}">
      <dgm:prSet custT="1"/>
      <dgm:spPr/>
      <dgm:t>
        <a:bodyPr/>
        <a:lstStyle/>
        <a:p>
          <a:pPr algn="l"/>
          <a:r>
            <a:rPr lang="fr-FR" sz="1400" b="1" dirty="0">
              <a:solidFill>
                <a:srgbClr val="B85348"/>
              </a:solidFill>
              <a:latin typeface="Times New Roman" panose="02020603050405020304" pitchFamily="18" charset="0"/>
              <a:cs typeface="Times New Roman" panose="02020603050405020304" pitchFamily="18" charset="0"/>
            </a:rPr>
            <a:t>Analyse des résultats</a:t>
          </a:r>
        </a:p>
      </dgm:t>
    </dgm:pt>
    <dgm:pt modelId="{5B785F41-5969-4B38-8E4B-C1759304037D}" type="parTrans" cxnId="{1D2BF563-16D7-4035-9C0A-612C0CD0AC25}">
      <dgm:prSet/>
      <dgm:spPr/>
      <dgm:t>
        <a:bodyPr/>
        <a:lstStyle/>
        <a:p>
          <a:endParaRPr lang="fr-FR"/>
        </a:p>
      </dgm:t>
    </dgm:pt>
    <dgm:pt modelId="{BC1D1533-68A1-44D7-9C6D-F87373DC8A87}" type="sibTrans" cxnId="{1D2BF563-16D7-4035-9C0A-612C0CD0AC25}">
      <dgm:prSet/>
      <dgm:spPr/>
      <dgm:t>
        <a:bodyPr/>
        <a:lstStyle/>
        <a:p>
          <a:endParaRPr lang="fr-FR"/>
        </a:p>
      </dgm:t>
    </dgm:pt>
    <dgm:pt modelId="{63B47785-B325-4E42-82A2-AE3EBBA02BC4}">
      <dgm:prSet phldrT="[Texte]" custT="1"/>
      <dgm:spPr/>
      <dgm:t>
        <a:bodyPr/>
        <a:lstStyle/>
        <a:p>
          <a:pPr algn="l"/>
          <a:r>
            <a:rPr lang="fr-FR" sz="2000" b="0" dirty="0">
              <a:latin typeface="Times New Roman" panose="02020603050405020304" pitchFamily="18" charset="0"/>
              <a:cs typeface="Times New Roman" panose="02020603050405020304" pitchFamily="18" charset="0"/>
            </a:rPr>
            <a:t>Un(01) questionnaire/école</a:t>
          </a:r>
          <a:endParaRPr lang="fr-FR" sz="2000" dirty="0">
            <a:latin typeface="Times New Roman" panose="02020603050405020304" pitchFamily="18" charset="0"/>
            <a:cs typeface="Times New Roman" panose="02020603050405020304" pitchFamily="18" charset="0"/>
          </a:endParaRPr>
        </a:p>
      </dgm:t>
    </dgm:pt>
    <dgm:pt modelId="{1570D89C-BF2B-480B-B52C-211234EA8907}" type="parTrans" cxnId="{133EB8B5-A2C6-4562-BB44-1EDAFFF00925}">
      <dgm:prSet/>
      <dgm:spPr/>
      <dgm:t>
        <a:bodyPr/>
        <a:lstStyle/>
        <a:p>
          <a:endParaRPr lang="fr-FR"/>
        </a:p>
      </dgm:t>
    </dgm:pt>
    <dgm:pt modelId="{70756553-3C33-448E-BE1D-BC1949C91FA0}" type="sibTrans" cxnId="{133EB8B5-A2C6-4562-BB44-1EDAFFF00925}">
      <dgm:prSet/>
      <dgm:spPr/>
      <dgm:t>
        <a:bodyPr/>
        <a:lstStyle/>
        <a:p>
          <a:endParaRPr lang="fr-FR"/>
        </a:p>
      </dgm:t>
    </dgm:pt>
    <dgm:pt modelId="{4A72A893-C833-4878-ABD0-419992E24E5B}">
      <dgm:prSet custT="1"/>
      <dgm:spPr/>
      <dgm:t>
        <a:bodyPr/>
        <a:lstStyle/>
        <a:p>
          <a:r>
            <a:rPr lang="fr-FR" sz="2000" dirty="0">
              <a:latin typeface="Times New Roman" panose="02020603050405020304" pitchFamily="18" charset="0"/>
              <a:cs typeface="Times New Roman" panose="02020603050405020304" pitchFamily="18" charset="0"/>
            </a:rPr>
            <a:t>Dépouillement, logiciels </a:t>
          </a:r>
          <a:r>
            <a:rPr lang="fr-FR" sz="2000" dirty="0" err="1">
              <a:latin typeface="Times New Roman" panose="02020603050405020304" pitchFamily="18" charset="0"/>
              <a:cs typeface="Times New Roman" panose="02020603050405020304" pitchFamily="18" charset="0"/>
            </a:rPr>
            <a:t>qgis</a:t>
          </a:r>
          <a:r>
            <a:rPr lang="fr-FR" sz="2000" dirty="0">
              <a:latin typeface="Times New Roman" panose="02020603050405020304" pitchFamily="18" charset="0"/>
              <a:cs typeface="Times New Roman" panose="02020603050405020304" pitchFamily="18" charset="0"/>
            </a:rPr>
            <a:t>, sphinx, Excel, Word </a:t>
          </a:r>
          <a:endParaRPr lang="fr-FR" sz="2000" dirty="0"/>
        </a:p>
      </dgm:t>
    </dgm:pt>
    <dgm:pt modelId="{2AFC0386-5CBA-4B6C-B91A-291528811F55}" type="parTrans" cxnId="{D165A9B6-0B03-4CF3-8FB7-84E023E52B52}">
      <dgm:prSet/>
      <dgm:spPr/>
      <dgm:t>
        <a:bodyPr/>
        <a:lstStyle/>
        <a:p>
          <a:endParaRPr lang="fr-FR"/>
        </a:p>
      </dgm:t>
    </dgm:pt>
    <dgm:pt modelId="{1009AA5B-4334-473A-AFFA-AD58245F5094}" type="sibTrans" cxnId="{D165A9B6-0B03-4CF3-8FB7-84E023E52B52}">
      <dgm:prSet/>
      <dgm:spPr/>
      <dgm:t>
        <a:bodyPr/>
        <a:lstStyle/>
        <a:p>
          <a:endParaRPr lang="fr-FR"/>
        </a:p>
      </dgm:t>
    </dgm:pt>
    <dgm:pt modelId="{CFB913D7-8419-423B-AD3A-2484CA903307}" type="pres">
      <dgm:prSet presAssocID="{FF2A100F-5BD5-4024-8C91-E324D137CEAF}" presName="linearFlow" presStyleCnt="0">
        <dgm:presLayoutVars>
          <dgm:dir/>
          <dgm:animLvl val="lvl"/>
          <dgm:resizeHandles val="exact"/>
        </dgm:presLayoutVars>
      </dgm:prSet>
      <dgm:spPr/>
    </dgm:pt>
    <dgm:pt modelId="{08EF77FD-BEC1-4355-A640-B827318B1641}" type="pres">
      <dgm:prSet presAssocID="{58FF0073-2B73-4DBA-A8DD-4C45CA07211E}" presName="composite" presStyleCnt="0"/>
      <dgm:spPr/>
    </dgm:pt>
    <dgm:pt modelId="{E786F260-1E4D-4DA7-B211-36F9C9DEE987}" type="pres">
      <dgm:prSet presAssocID="{58FF0073-2B73-4DBA-A8DD-4C45CA07211E}" presName="parentText" presStyleLbl="alignNode1" presStyleIdx="0" presStyleCnt="3" custLinFactNeighborX="-1586" custLinFactNeighborY="-958">
        <dgm:presLayoutVars>
          <dgm:chMax val="1"/>
          <dgm:bulletEnabled val="1"/>
        </dgm:presLayoutVars>
      </dgm:prSet>
      <dgm:spPr/>
    </dgm:pt>
    <dgm:pt modelId="{A5E8367F-06CE-4F9F-ACA6-EBA9C8820314}" type="pres">
      <dgm:prSet presAssocID="{58FF0073-2B73-4DBA-A8DD-4C45CA07211E}" presName="descendantText" presStyleLbl="alignAcc1" presStyleIdx="0" presStyleCnt="3" custLinFactNeighborX="0" custLinFactNeighborY="0">
        <dgm:presLayoutVars>
          <dgm:bulletEnabled val="1"/>
        </dgm:presLayoutVars>
      </dgm:prSet>
      <dgm:spPr/>
    </dgm:pt>
    <dgm:pt modelId="{D694A22C-C8CB-4C3F-A440-8D9C48A7FC42}" type="pres">
      <dgm:prSet presAssocID="{D64BAE73-3225-4622-8531-0F6A4341B466}" presName="sp" presStyleCnt="0"/>
      <dgm:spPr/>
    </dgm:pt>
    <dgm:pt modelId="{D9CCFDF6-BDD8-4DFA-AA6C-F9B414942277}" type="pres">
      <dgm:prSet presAssocID="{5A0E6592-80EF-42FD-BBC3-D4E7BA054908}" presName="composite" presStyleCnt="0"/>
      <dgm:spPr/>
    </dgm:pt>
    <dgm:pt modelId="{04DE00D4-ED09-4F97-A77B-3473D7BB8770}" type="pres">
      <dgm:prSet presAssocID="{5A0E6592-80EF-42FD-BBC3-D4E7BA054908}" presName="parentText" presStyleLbl="alignNode1" presStyleIdx="1" presStyleCnt="3">
        <dgm:presLayoutVars>
          <dgm:chMax val="1"/>
          <dgm:bulletEnabled val="1"/>
        </dgm:presLayoutVars>
      </dgm:prSet>
      <dgm:spPr/>
    </dgm:pt>
    <dgm:pt modelId="{A1650362-60EE-4538-8DE6-0C95967A8F53}" type="pres">
      <dgm:prSet presAssocID="{5A0E6592-80EF-42FD-BBC3-D4E7BA054908}" presName="descendantText" presStyleLbl="alignAcc1" presStyleIdx="1" presStyleCnt="3" custLinFactNeighborX="0" custLinFactNeighborY="1470">
        <dgm:presLayoutVars>
          <dgm:bulletEnabled val="1"/>
        </dgm:presLayoutVars>
      </dgm:prSet>
      <dgm:spPr/>
    </dgm:pt>
    <dgm:pt modelId="{D777CE25-406C-412A-AB08-E40759A99326}" type="pres">
      <dgm:prSet presAssocID="{3FCD3A24-8109-4B33-A5E9-E9F859413D81}" presName="sp" presStyleCnt="0"/>
      <dgm:spPr/>
    </dgm:pt>
    <dgm:pt modelId="{61DDC814-3452-4FF8-8DD1-5617402EDC1C}" type="pres">
      <dgm:prSet presAssocID="{5F5E3C0B-F661-47FD-87A1-784054B738E7}" presName="composite" presStyleCnt="0"/>
      <dgm:spPr/>
    </dgm:pt>
    <dgm:pt modelId="{3E636F63-5022-453C-BFD7-78297DE99FD8}" type="pres">
      <dgm:prSet presAssocID="{5F5E3C0B-F661-47FD-87A1-784054B738E7}" presName="parentText" presStyleLbl="alignNode1" presStyleIdx="2" presStyleCnt="3">
        <dgm:presLayoutVars>
          <dgm:chMax val="1"/>
          <dgm:bulletEnabled val="1"/>
        </dgm:presLayoutVars>
      </dgm:prSet>
      <dgm:spPr/>
    </dgm:pt>
    <dgm:pt modelId="{FCAF8F0B-0D13-4B2A-926D-E2CE4C804D28}" type="pres">
      <dgm:prSet presAssocID="{5F5E3C0B-F661-47FD-87A1-784054B738E7}" presName="descendantText" presStyleLbl="alignAcc1" presStyleIdx="2" presStyleCnt="3">
        <dgm:presLayoutVars>
          <dgm:bulletEnabled val="1"/>
        </dgm:presLayoutVars>
      </dgm:prSet>
      <dgm:spPr/>
    </dgm:pt>
  </dgm:ptLst>
  <dgm:cxnLst>
    <dgm:cxn modelId="{E56CE520-653F-4A5C-A340-2B3EB76001F6}" type="presOf" srcId="{7E762032-A1EC-4AEA-9372-297DC788890C}" destId="{A5E8367F-06CE-4F9F-ACA6-EBA9C8820314}" srcOrd="0" destOrd="1" presId="urn:microsoft.com/office/officeart/2005/8/layout/chevron2"/>
    <dgm:cxn modelId="{19EE8837-724F-45C7-88EA-7F7402616631}" type="presOf" srcId="{5A0E6592-80EF-42FD-BBC3-D4E7BA054908}" destId="{04DE00D4-ED09-4F97-A77B-3473D7BB8770}" srcOrd="0" destOrd="0" presId="urn:microsoft.com/office/officeart/2005/8/layout/chevron2"/>
    <dgm:cxn modelId="{1A30B137-4CE4-490F-867D-CCCF3E7E496E}" type="presOf" srcId="{C25C5A17-A2D4-4B7C-BC71-23F0D8729C83}" destId="{A5E8367F-06CE-4F9F-ACA6-EBA9C8820314}" srcOrd="0" destOrd="0" presId="urn:microsoft.com/office/officeart/2005/8/layout/chevron2"/>
    <dgm:cxn modelId="{81BCC43D-802D-4473-974B-04C2DA8E0FAE}" type="presOf" srcId="{FF2A100F-5BD5-4024-8C91-E324D137CEAF}" destId="{CFB913D7-8419-423B-AD3A-2484CA903307}" srcOrd="0" destOrd="0" presId="urn:microsoft.com/office/officeart/2005/8/layout/chevron2"/>
    <dgm:cxn modelId="{F31C8240-7211-4079-B6BF-9A86B7EE04ED}" srcId="{FF2A100F-5BD5-4024-8C91-E324D137CEAF}" destId="{58FF0073-2B73-4DBA-A8DD-4C45CA07211E}" srcOrd="0" destOrd="0" parTransId="{2C14FA1B-F76B-4296-B004-867ACFC987F9}" sibTransId="{D64BAE73-3225-4622-8531-0F6A4341B466}"/>
    <dgm:cxn modelId="{1D2BF563-16D7-4035-9C0A-612C0CD0AC25}" srcId="{FF2A100F-5BD5-4024-8C91-E324D137CEAF}" destId="{5F5E3C0B-F661-47FD-87A1-784054B738E7}" srcOrd="2" destOrd="0" parTransId="{5B785F41-5969-4B38-8E4B-C1759304037D}" sibTransId="{BC1D1533-68A1-44D7-9C6D-F87373DC8A87}"/>
    <dgm:cxn modelId="{D8EA4765-C774-414E-8A2F-063907CDBE05}" type="presOf" srcId="{5F5E3C0B-F661-47FD-87A1-784054B738E7}" destId="{3E636F63-5022-453C-BFD7-78297DE99FD8}" srcOrd="0" destOrd="0" presId="urn:microsoft.com/office/officeart/2005/8/layout/chevron2"/>
    <dgm:cxn modelId="{9B6AD659-88E4-4366-A821-6B71904593B3}" type="presOf" srcId="{4A72A893-C833-4878-ABD0-419992E24E5B}" destId="{FCAF8F0B-0D13-4B2A-926D-E2CE4C804D28}" srcOrd="0" destOrd="0" presId="urn:microsoft.com/office/officeart/2005/8/layout/chevron2"/>
    <dgm:cxn modelId="{8721FF7E-9799-44B8-9FB0-BCAC3B9D100A}" type="presOf" srcId="{63B47785-B325-4E42-82A2-AE3EBBA02BC4}" destId="{A1650362-60EE-4538-8DE6-0C95967A8F53}" srcOrd="0" destOrd="2" presId="urn:microsoft.com/office/officeart/2005/8/layout/chevron2"/>
    <dgm:cxn modelId="{2047F88B-C937-4442-BA65-703168A9A36C}" srcId="{58FF0073-2B73-4DBA-A8DD-4C45CA07211E}" destId="{7E762032-A1EC-4AEA-9372-297DC788890C}" srcOrd="1" destOrd="0" parTransId="{11F37CDF-871B-4EE0-A096-A2F90DC1EBB0}" sibTransId="{BCD4825C-DD22-400D-8B48-AE65F306CDD8}"/>
    <dgm:cxn modelId="{F6775DA1-AB56-4003-B197-6A52FC6756D2}" srcId="{FF2A100F-5BD5-4024-8C91-E324D137CEAF}" destId="{5A0E6592-80EF-42FD-BBC3-D4E7BA054908}" srcOrd="1" destOrd="0" parTransId="{B0CD695C-83D8-442A-B555-0897E0D6DBB4}" sibTransId="{3FCD3A24-8109-4B33-A5E9-E9F859413D81}"/>
    <dgm:cxn modelId="{CF0F46A7-C020-43DB-AC26-C0AE5EB09519}" type="presOf" srcId="{5E07770C-79CA-420C-873A-3D7E8F81B6CE}" destId="{A1650362-60EE-4538-8DE6-0C95967A8F53}" srcOrd="0" destOrd="0" presId="urn:microsoft.com/office/officeart/2005/8/layout/chevron2"/>
    <dgm:cxn modelId="{076764B1-5C72-4325-89E0-D27807EA27BD}" type="presOf" srcId="{1EFA0138-2A44-4668-8F67-0078B0FDAAF9}" destId="{A1650362-60EE-4538-8DE6-0C95967A8F53}" srcOrd="0" destOrd="1" presId="urn:microsoft.com/office/officeart/2005/8/layout/chevron2"/>
    <dgm:cxn modelId="{133EB8B5-A2C6-4562-BB44-1EDAFFF00925}" srcId="{5A0E6592-80EF-42FD-BBC3-D4E7BA054908}" destId="{63B47785-B325-4E42-82A2-AE3EBBA02BC4}" srcOrd="2" destOrd="0" parTransId="{1570D89C-BF2B-480B-B52C-211234EA8907}" sibTransId="{70756553-3C33-448E-BE1D-BC1949C91FA0}"/>
    <dgm:cxn modelId="{D165A9B6-0B03-4CF3-8FB7-84E023E52B52}" srcId="{5F5E3C0B-F661-47FD-87A1-784054B738E7}" destId="{4A72A893-C833-4878-ABD0-419992E24E5B}" srcOrd="0" destOrd="0" parTransId="{2AFC0386-5CBA-4B6C-B91A-291528811F55}" sibTransId="{1009AA5B-4334-473A-AFFA-AD58245F5094}"/>
    <dgm:cxn modelId="{555570BF-F091-48AD-B159-839A8C8F8CE7}" srcId="{58FF0073-2B73-4DBA-A8DD-4C45CA07211E}" destId="{C25C5A17-A2D4-4B7C-BC71-23F0D8729C83}" srcOrd="0" destOrd="0" parTransId="{EE48F236-7265-4412-B680-851BB665F06D}" sibTransId="{48020669-3F54-4FE6-86CD-7337C0E15EB6}"/>
    <dgm:cxn modelId="{E35E29CB-9226-4AB9-9BFC-44944774BD0F}" srcId="{5A0E6592-80EF-42FD-BBC3-D4E7BA054908}" destId="{5E07770C-79CA-420C-873A-3D7E8F81B6CE}" srcOrd="0" destOrd="0" parTransId="{FE810DD4-D5FA-4139-A466-37D211391F21}" sibTransId="{A4237234-4AB2-445C-89B6-FA0F4583BA25}"/>
    <dgm:cxn modelId="{40C50FD4-2B23-42A9-91DD-794CD74E3EAB}" type="presOf" srcId="{58FF0073-2B73-4DBA-A8DD-4C45CA07211E}" destId="{E786F260-1E4D-4DA7-B211-36F9C9DEE987}" srcOrd="0" destOrd="0" presId="urn:microsoft.com/office/officeart/2005/8/layout/chevron2"/>
    <dgm:cxn modelId="{2AA874EA-7A33-42E7-B2E9-1468574C10B3}" srcId="{5A0E6592-80EF-42FD-BBC3-D4E7BA054908}" destId="{1EFA0138-2A44-4668-8F67-0078B0FDAAF9}" srcOrd="1" destOrd="0" parTransId="{EEE6830A-1A3F-49FA-ACAF-5586B057BAD9}" sibTransId="{2ECF7A1C-153D-4050-BB68-68C27EAF9532}"/>
    <dgm:cxn modelId="{63C30014-AF72-4BCC-8DA0-1B4F985563CD}" type="presParOf" srcId="{CFB913D7-8419-423B-AD3A-2484CA903307}" destId="{08EF77FD-BEC1-4355-A640-B827318B1641}" srcOrd="0" destOrd="0" presId="urn:microsoft.com/office/officeart/2005/8/layout/chevron2"/>
    <dgm:cxn modelId="{066967B4-4FAD-4C2A-8DDB-07810F6F2565}" type="presParOf" srcId="{08EF77FD-BEC1-4355-A640-B827318B1641}" destId="{E786F260-1E4D-4DA7-B211-36F9C9DEE987}" srcOrd="0" destOrd="0" presId="urn:microsoft.com/office/officeart/2005/8/layout/chevron2"/>
    <dgm:cxn modelId="{9297A923-C627-4653-8F3E-78DBFFF5E6B8}" type="presParOf" srcId="{08EF77FD-BEC1-4355-A640-B827318B1641}" destId="{A5E8367F-06CE-4F9F-ACA6-EBA9C8820314}" srcOrd="1" destOrd="0" presId="urn:microsoft.com/office/officeart/2005/8/layout/chevron2"/>
    <dgm:cxn modelId="{0ED2ED26-F899-497B-9EFC-49A857DAD329}" type="presParOf" srcId="{CFB913D7-8419-423B-AD3A-2484CA903307}" destId="{D694A22C-C8CB-4C3F-A440-8D9C48A7FC42}" srcOrd="1" destOrd="0" presId="urn:microsoft.com/office/officeart/2005/8/layout/chevron2"/>
    <dgm:cxn modelId="{50EF24E8-5ED4-46BD-B38A-DDCB04C40B96}" type="presParOf" srcId="{CFB913D7-8419-423B-AD3A-2484CA903307}" destId="{D9CCFDF6-BDD8-4DFA-AA6C-F9B414942277}" srcOrd="2" destOrd="0" presId="urn:microsoft.com/office/officeart/2005/8/layout/chevron2"/>
    <dgm:cxn modelId="{85571EA2-1CAE-4897-931E-6A9E7CF4562D}" type="presParOf" srcId="{D9CCFDF6-BDD8-4DFA-AA6C-F9B414942277}" destId="{04DE00D4-ED09-4F97-A77B-3473D7BB8770}" srcOrd="0" destOrd="0" presId="urn:microsoft.com/office/officeart/2005/8/layout/chevron2"/>
    <dgm:cxn modelId="{E9A774B9-7654-4B2D-8F10-E894845F883E}" type="presParOf" srcId="{D9CCFDF6-BDD8-4DFA-AA6C-F9B414942277}" destId="{A1650362-60EE-4538-8DE6-0C95967A8F53}" srcOrd="1" destOrd="0" presId="urn:microsoft.com/office/officeart/2005/8/layout/chevron2"/>
    <dgm:cxn modelId="{A4C9A22A-D5CC-43C3-AF5E-42F05D996556}" type="presParOf" srcId="{CFB913D7-8419-423B-AD3A-2484CA903307}" destId="{D777CE25-406C-412A-AB08-E40759A99326}" srcOrd="3" destOrd="0" presId="urn:microsoft.com/office/officeart/2005/8/layout/chevron2"/>
    <dgm:cxn modelId="{45161D7D-A73D-469D-A870-39403A6DF7F8}" type="presParOf" srcId="{CFB913D7-8419-423B-AD3A-2484CA903307}" destId="{61DDC814-3452-4FF8-8DD1-5617402EDC1C}" srcOrd="4" destOrd="0" presId="urn:microsoft.com/office/officeart/2005/8/layout/chevron2"/>
    <dgm:cxn modelId="{A87227B1-95B9-4F03-B2B6-387BE2E0E713}" type="presParOf" srcId="{61DDC814-3452-4FF8-8DD1-5617402EDC1C}" destId="{3E636F63-5022-453C-BFD7-78297DE99FD8}" srcOrd="0" destOrd="0" presId="urn:microsoft.com/office/officeart/2005/8/layout/chevron2"/>
    <dgm:cxn modelId="{D3F8975D-AB3C-48CE-9A64-BCCC8187C75D}" type="presParOf" srcId="{61DDC814-3452-4FF8-8DD1-5617402EDC1C}" destId="{FCAF8F0B-0D13-4B2A-926D-E2CE4C804D28}"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480F27-6740-4A04-9ABE-A6C518A6A2C1}"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fr-FR"/>
        </a:p>
      </dgm:t>
    </dgm:pt>
    <dgm:pt modelId="{4BE9FC82-647A-41ED-A4ED-D968D53EF165}">
      <dgm:prSet phldrT="[Texte]"/>
      <dgm:spPr/>
      <dgm:t>
        <a:bodyPr/>
        <a:lstStyle/>
        <a:p>
          <a:pPr>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Professionnels des médias</a:t>
          </a:r>
          <a:endParaRPr lang="fr-FR" dirty="0"/>
        </a:p>
      </dgm:t>
    </dgm:pt>
    <dgm:pt modelId="{EAA2A087-03E1-4444-85FE-C87B074EE8D2}" type="parTrans" cxnId="{11099D4B-D0B5-4CD6-925E-DCE0B95462D9}">
      <dgm:prSet/>
      <dgm:spPr/>
      <dgm:t>
        <a:bodyPr/>
        <a:lstStyle/>
        <a:p>
          <a:endParaRPr lang="fr-FR"/>
        </a:p>
      </dgm:t>
    </dgm:pt>
    <dgm:pt modelId="{7E58705B-212D-4076-8CFC-69D69B94D0A9}" type="sibTrans" cxnId="{11099D4B-D0B5-4CD6-925E-DCE0B95462D9}">
      <dgm:prSet/>
      <dgm:spPr/>
      <dgm:t>
        <a:bodyPr/>
        <a:lstStyle/>
        <a:p>
          <a:endParaRPr lang="fr-FR"/>
        </a:p>
      </dgm:t>
    </dgm:pt>
    <dgm:pt modelId="{D64432DA-C405-4C61-A5B7-80B6A147FD38}">
      <dgm:prSet phldrT="[Texte]"/>
      <dgm:spPr/>
      <dgm:t>
        <a:bodyPr/>
        <a:lstStyle/>
        <a:p>
          <a:r>
            <a:rPr lang="fr-FR" dirty="0">
              <a:latin typeface="Times New Roman" panose="02020603050405020304" pitchFamily="18" charset="0"/>
              <a:cs typeface="Times New Roman" panose="02020603050405020304" pitchFamily="18" charset="0"/>
            </a:rPr>
            <a:t>Promouvoir les droits humains à l’eau et l’assainissement</a:t>
          </a:r>
        </a:p>
      </dgm:t>
    </dgm:pt>
    <dgm:pt modelId="{245E6E14-F6DB-44B8-8EDF-CAA349908589}" type="parTrans" cxnId="{DA73E66D-C70A-44B1-88A7-EF4D5013C50A}">
      <dgm:prSet/>
      <dgm:spPr/>
      <dgm:t>
        <a:bodyPr/>
        <a:lstStyle/>
        <a:p>
          <a:endParaRPr lang="fr-FR"/>
        </a:p>
      </dgm:t>
    </dgm:pt>
    <dgm:pt modelId="{CD55446C-46D1-494C-94BA-A4567565DE03}" type="sibTrans" cxnId="{DA73E66D-C70A-44B1-88A7-EF4D5013C50A}">
      <dgm:prSet/>
      <dgm:spPr/>
      <dgm:t>
        <a:bodyPr/>
        <a:lstStyle/>
        <a:p>
          <a:endParaRPr lang="fr-FR"/>
        </a:p>
      </dgm:t>
    </dgm:pt>
    <dgm:pt modelId="{488C33F5-FE7A-469D-A6C1-FC18F5C843C4}">
      <dgm:prSet/>
      <dgm:spPr/>
      <dgm:t>
        <a:bodyPr/>
        <a:lstStyle/>
        <a:p>
          <a:r>
            <a:rPr lang="fr-FR" dirty="0">
              <a:latin typeface="Times New Roman" panose="02020603050405020304" pitchFamily="18" charset="0"/>
              <a:cs typeface="Times New Roman" panose="02020603050405020304" pitchFamily="18" charset="0"/>
            </a:rPr>
            <a:t>Chefs d’établissement</a:t>
          </a:r>
        </a:p>
      </dgm:t>
    </dgm:pt>
    <dgm:pt modelId="{9CD6C17B-4CFF-4089-B9F4-1F66CBFB3CEC}" type="parTrans" cxnId="{1BF4B1B5-AB51-4C51-8691-6C51A5F8369C}">
      <dgm:prSet/>
      <dgm:spPr/>
      <dgm:t>
        <a:bodyPr/>
        <a:lstStyle/>
        <a:p>
          <a:endParaRPr lang="fr-FR"/>
        </a:p>
      </dgm:t>
    </dgm:pt>
    <dgm:pt modelId="{04EB356F-C32F-4D24-8414-EBBB7B8873CC}" type="sibTrans" cxnId="{1BF4B1B5-AB51-4C51-8691-6C51A5F8369C}">
      <dgm:prSet/>
      <dgm:spPr/>
      <dgm:t>
        <a:bodyPr/>
        <a:lstStyle/>
        <a:p>
          <a:endParaRPr lang="fr-FR"/>
        </a:p>
      </dgm:t>
    </dgm:pt>
    <dgm:pt modelId="{79EB553F-C1B9-4E7C-A92A-FA6EFCBF8476}">
      <dgm:prSet/>
      <dgm:spPr/>
      <dgm:t>
        <a:bodyPr/>
        <a:lstStyle/>
        <a:p>
          <a:r>
            <a:rPr lang="fr-FR" dirty="0">
              <a:latin typeface="Times New Roman" panose="02020603050405020304" pitchFamily="18" charset="0"/>
              <a:cs typeface="Times New Roman" panose="02020603050405020304" pitchFamily="18" charset="0"/>
            </a:rPr>
            <a:t>Un comité de gestion des blocs sanitaires </a:t>
          </a:r>
          <a:endParaRPr lang="fr-FR" dirty="0"/>
        </a:p>
      </dgm:t>
    </dgm:pt>
    <dgm:pt modelId="{285CD316-7064-4C81-A655-920BF6768788}" type="parTrans" cxnId="{FB7C4902-DF93-41BE-88DC-5EA320E07B8D}">
      <dgm:prSet/>
      <dgm:spPr/>
      <dgm:t>
        <a:bodyPr/>
        <a:lstStyle/>
        <a:p>
          <a:endParaRPr lang="fr-FR"/>
        </a:p>
      </dgm:t>
    </dgm:pt>
    <dgm:pt modelId="{F59C7BF6-4F6B-417D-866E-8B1415F9FB28}" type="sibTrans" cxnId="{FB7C4902-DF93-41BE-88DC-5EA320E07B8D}">
      <dgm:prSet/>
      <dgm:spPr/>
      <dgm:t>
        <a:bodyPr/>
        <a:lstStyle/>
        <a:p>
          <a:endParaRPr lang="fr-FR"/>
        </a:p>
      </dgm:t>
    </dgm:pt>
    <dgm:pt modelId="{571DF39E-3D58-4840-B7B2-5FFC70BCEF5B}">
      <dgm:prSet/>
      <dgm:spPr/>
      <dgm:t>
        <a:bodyPr/>
        <a:lstStyle/>
        <a:p>
          <a:endParaRPr lang="fr-FR" dirty="0"/>
        </a:p>
      </dgm:t>
    </dgm:pt>
    <dgm:pt modelId="{76C5A01E-490D-49A2-B3E5-07D979959523}" type="parTrans" cxnId="{A4A82CB4-FC4E-4087-ADE8-2AC670D6CE34}">
      <dgm:prSet/>
      <dgm:spPr/>
      <dgm:t>
        <a:bodyPr/>
        <a:lstStyle/>
        <a:p>
          <a:endParaRPr lang="fr-FR"/>
        </a:p>
      </dgm:t>
    </dgm:pt>
    <dgm:pt modelId="{387C78AD-DB0D-4C33-9C6A-2F476CE034B4}" type="sibTrans" cxnId="{A4A82CB4-FC4E-4087-ADE8-2AC670D6CE34}">
      <dgm:prSet/>
      <dgm:spPr/>
      <dgm:t>
        <a:bodyPr/>
        <a:lstStyle/>
        <a:p>
          <a:endParaRPr lang="fr-FR"/>
        </a:p>
      </dgm:t>
    </dgm:pt>
    <dgm:pt modelId="{A3C39196-704A-4B82-8DAF-B2D56F9631D3}">
      <dgm:prSet/>
      <dgm:spPr/>
      <dgm:t>
        <a:bodyPr/>
        <a:lstStyle/>
        <a:p>
          <a:r>
            <a:rPr lang="fr-FR" dirty="0">
              <a:latin typeface="Times New Roman" panose="02020603050405020304" pitchFamily="18" charset="0"/>
              <a:cs typeface="Times New Roman" panose="02020603050405020304" pitchFamily="18" charset="0"/>
            </a:rPr>
            <a:t>Une fiche hebdomadaire d’entretien des blocs sanitaires</a:t>
          </a:r>
          <a:endParaRPr lang="fr-FR" dirty="0"/>
        </a:p>
      </dgm:t>
    </dgm:pt>
    <dgm:pt modelId="{8CA27545-02B2-4235-9D27-277691EBE8BD}" type="parTrans" cxnId="{A488B5ED-72A3-468B-A956-355834D604F6}">
      <dgm:prSet/>
      <dgm:spPr/>
      <dgm:t>
        <a:bodyPr/>
        <a:lstStyle/>
        <a:p>
          <a:endParaRPr lang="fr-FR"/>
        </a:p>
      </dgm:t>
    </dgm:pt>
    <dgm:pt modelId="{29386CB8-BBB9-46C0-A79D-197A12609ECC}" type="sibTrans" cxnId="{A488B5ED-72A3-468B-A956-355834D604F6}">
      <dgm:prSet/>
      <dgm:spPr/>
      <dgm:t>
        <a:bodyPr/>
        <a:lstStyle/>
        <a:p>
          <a:endParaRPr lang="fr-FR"/>
        </a:p>
      </dgm:t>
    </dgm:pt>
    <dgm:pt modelId="{F00AF198-660E-4443-A28C-21025727B124}">
      <dgm:prSet phldrT="[Texte]"/>
      <dgm:spPr/>
      <dgm:t>
        <a:bodyPr/>
        <a:lstStyle/>
        <a:p>
          <a:r>
            <a:rPr lang="fr-FR" dirty="0">
              <a:latin typeface="Times New Roman" panose="02020603050405020304" pitchFamily="18" charset="0"/>
              <a:cs typeface="Times New Roman" panose="02020603050405020304" pitchFamily="18" charset="0"/>
            </a:rPr>
            <a:t>Médiatisation, panneaux publicitaires</a:t>
          </a:r>
        </a:p>
      </dgm:t>
    </dgm:pt>
    <dgm:pt modelId="{EFF32398-5E89-43EC-AF94-A43F010A5009}" type="sibTrans" cxnId="{362B4BEE-538E-4269-89EA-758A5DD20014}">
      <dgm:prSet/>
      <dgm:spPr/>
      <dgm:t>
        <a:bodyPr/>
        <a:lstStyle/>
        <a:p>
          <a:endParaRPr lang="fr-FR"/>
        </a:p>
      </dgm:t>
    </dgm:pt>
    <dgm:pt modelId="{065259DC-FECD-4A1B-8277-93A2FF3483C1}" type="parTrans" cxnId="{362B4BEE-538E-4269-89EA-758A5DD20014}">
      <dgm:prSet/>
      <dgm:spPr/>
      <dgm:t>
        <a:bodyPr/>
        <a:lstStyle/>
        <a:p>
          <a:endParaRPr lang="fr-FR"/>
        </a:p>
      </dgm:t>
    </dgm:pt>
    <dgm:pt modelId="{00220566-31A2-4B59-A4D9-65C9BE255D08}">
      <dgm:prSet/>
      <dgm:spPr/>
      <dgm:t>
        <a:bodyPr/>
        <a:lstStyle/>
        <a:p>
          <a:r>
            <a:rPr lang="fr-FR" dirty="0">
              <a:latin typeface="Times New Roman" panose="02020603050405020304" pitchFamily="18" charset="0"/>
              <a:cs typeface="Times New Roman" panose="02020603050405020304" pitchFamily="18" charset="0"/>
            </a:rPr>
            <a:t>Dispenser aux élèves des cours sur l’assainissement</a:t>
          </a:r>
        </a:p>
      </dgm:t>
    </dgm:pt>
    <dgm:pt modelId="{6F03DD9C-9003-4828-887B-6A8B3A34898A}" type="parTrans" cxnId="{E41E19B0-5B46-4D35-9F87-5BF458C1B4F8}">
      <dgm:prSet/>
      <dgm:spPr/>
      <dgm:t>
        <a:bodyPr/>
        <a:lstStyle/>
        <a:p>
          <a:endParaRPr lang="fr-FR"/>
        </a:p>
      </dgm:t>
    </dgm:pt>
    <dgm:pt modelId="{79B79A41-1B8A-4A69-A720-A69F74C73316}" type="sibTrans" cxnId="{E41E19B0-5B46-4D35-9F87-5BF458C1B4F8}">
      <dgm:prSet/>
      <dgm:spPr/>
      <dgm:t>
        <a:bodyPr/>
        <a:lstStyle/>
        <a:p>
          <a:endParaRPr lang="fr-FR"/>
        </a:p>
      </dgm:t>
    </dgm:pt>
    <dgm:pt modelId="{A0F9FAB7-325E-4A3B-A24E-FEE9AFA14530}" type="pres">
      <dgm:prSet presAssocID="{31480F27-6740-4A04-9ABE-A6C518A6A2C1}" presName="Name0" presStyleCnt="0">
        <dgm:presLayoutVars>
          <dgm:dir/>
          <dgm:animLvl val="lvl"/>
          <dgm:resizeHandles val="exact"/>
        </dgm:presLayoutVars>
      </dgm:prSet>
      <dgm:spPr/>
    </dgm:pt>
    <dgm:pt modelId="{18EA659C-A74D-465A-B09A-C11003046CB0}" type="pres">
      <dgm:prSet presAssocID="{488C33F5-FE7A-469D-A6C1-FC18F5C843C4}" presName="composite" presStyleCnt="0"/>
      <dgm:spPr/>
    </dgm:pt>
    <dgm:pt modelId="{2CA6F730-43E5-41C0-8644-F7D1885FF983}" type="pres">
      <dgm:prSet presAssocID="{488C33F5-FE7A-469D-A6C1-FC18F5C843C4}" presName="parTx" presStyleLbl="alignNode1" presStyleIdx="0" presStyleCnt="2">
        <dgm:presLayoutVars>
          <dgm:chMax val="0"/>
          <dgm:chPref val="0"/>
          <dgm:bulletEnabled val="1"/>
        </dgm:presLayoutVars>
      </dgm:prSet>
      <dgm:spPr/>
    </dgm:pt>
    <dgm:pt modelId="{4C374D3A-99AE-461F-A873-D87122A227C0}" type="pres">
      <dgm:prSet presAssocID="{488C33F5-FE7A-469D-A6C1-FC18F5C843C4}" presName="desTx" presStyleLbl="alignAccFollowNode1" presStyleIdx="0" presStyleCnt="2">
        <dgm:presLayoutVars>
          <dgm:bulletEnabled val="1"/>
        </dgm:presLayoutVars>
      </dgm:prSet>
      <dgm:spPr/>
    </dgm:pt>
    <dgm:pt modelId="{FB5A9366-3C02-48FE-9EB2-00A4301E698A}" type="pres">
      <dgm:prSet presAssocID="{04EB356F-C32F-4D24-8414-EBBB7B8873CC}" presName="space" presStyleCnt="0"/>
      <dgm:spPr/>
    </dgm:pt>
    <dgm:pt modelId="{4AECD450-15B3-43D7-ADEC-ED2F7D95CC50}" type="pres">
      <dgm:prSet presAssocID="{4BE9FC82-647A-41ED-A4ED-D968D53EF165}" presName="composite" presStyleCnt="0"/>
      <dgm:spPr/>
    </dgm:pt>
    <dgm:pt modelId="{DEA023CA-C1F9-47AD-9C30-67F16751BFE1}" type="pres">
      <dgm:prSet presAssocID="{4BE9FC82-647A-41ED-A4ED-D968D53EF165}" presName="parTx" presStyleLbl="alignNode1" presStyleIdx="1" presStyleCnt="2">
        <dgm:presLayoutVars>
          <dgm:chMax val="0"/>
          <dgm:chPref val="0"/>
          <dgm:bulletEnabled val="1"/>
        </dgm:presLayoutVars>
      </dgm:prSet>
      <dgm:spPr/>
    </dgm:pt>
    <dgm:pt modelId="{722B92CB-FC34-41E2-B192-12E9DD2307FF}" type="pres">
      <dgm:prSet presAssocID="{4BE9FC82-647A-41ED-A4ED-D968D53EF165}" presName="desTx" presStyleLbl="alignAccFollowNode1" presStyleIdx="1" presStyleCnt="2">
        <dgm:presLayoutVars>
          <dgm:bulletEnabled val="1"/>
        </dgm:presLayoutVars>
      </dgm:prSet>
      <dgm:spPr/>
    </dgm:pt>
  </dgm:ptLst>
  <dgm:cxnLst>
    <dgm:cxn modelId="{FB7C4902-DF93-41BE-88DC-5EA320E07B8D}" srcId="{488C33F5-FE7A-469D-A6C1-FC18F5C843C4}" destId="{79EB553F-C1B9-4E7C-A92A-FA6EFCBF8476}" srcOrd="1" destOrd="0" parTransId="{285CD316-7064-4C81-A655-920BF6768788}" sibTransId="{F59C7BF6-4F6B-417D-866E-8B1415F9FB28}"/>
    <dgm:cxn modelId="{F4D4FD27-C4E1-41D7-9A91-435BABAF2802}" type="presOf" srcId="{A3C39196-704A-4B82-8DAF-B2D56F9631D3}" destId="{4C374D3A-99AE-461F-A873-D87122A227C0}" srcOrd="0" destOrd="2" presId="urn:microsoft.com/office/officeart/2005/8/layout/hList1"/>
    <dgm:cxn modelId="{07A4F634-09B3-422C-8A10-305E46662020}" type="presOf" srcId="{4BE9FC82-647A-41ED-A4ED-D968D53EF165}" destId="{DEA023CA-C1F9-47AD-9C30-67F16751BFE1}" srcOrd="0" destOrd="0" presId="urn:microsoft.com/office/officeart/2005/8/layout/hList1"/>
    <dgm:cxn modelId="{64F28662-4340-4700-AE46-02F93E26775A}" type="presOf" srcId="{79EB553F-C1B9-4E7C-A92A-FA6EFCBF8476}" destId="{4C374D3A-99AE-461F-A873-D87122A227C0}" srcOrd="0" destOrd="1" presId="urn:microsoft.com/office/officeart/2005/8/layout/hList1"/>
    <dgm:cxn modelId="{11099D4B-D0B5-4CD6-925E-DCE0B95462D9}" srcId="{31480F27-6740-4A04-9ABE-A6C518A6A2C1}" destId="{4BE9FC82-647A-41ED-A4ED-D968D53EF165}" srcOrd="1" destOrd="0" parTransId="{EAA2A087-03E1-4444-85FE-C87B074EE8D2}" sibTransId="{7E58705B-212D-4076-8CFC-69D69B94D0A9}"/>
    <dgm:cxn modelId="{DA73E66D-C70A-44B1-88A7-EF4D5013C50A}" srcId="{4BE9FC82-647A-41ED-A4ED-D968D53EF165}" destId="{D64432DA-C405-4C61-A5B7-80B6A147FD38}" srcOrd="0" destOrd="0" parTransId="{245E6E14-F6DB-44B8-8EDF-CAA349908589}" sibTransId="{CD55446C-46D1-494C-94BA-A4567565DE03}"/>
    <dgm:cxn modelId="{7C32C552-E7BD-4996-BA42-B158DB1D3F57}" type="presOf" srcId="{F00AF198-660E-4443-A28C-21025727B124}" destId="{722B92CB-FC34-41E2-B192-12E9DD2307FF}" srcOrd="0" destOrd="1" presId="urn:microsoft.com/office/officeart/2005/8/layout/hList1"/>
    <dgm:cxn modelId="{E41E19B0-5B46-4D35-9F87-5BF458C1B4F8}" srcId="{488C33F5-FE7A-469D-A6C1-FC18F5C843C4}" destId="{00220566-31A2-4B59-A4D9-65C9BE255D08}" srcOrd="0" destOrd="0" parTransId="{6F03DD9C-9003-4828-887B-6A8B3A34898A}" sibTransId="{79B79A41-1B8A-4A69-A720-A69F74C73316}"/>
    <dgm:cxn modelId="{E122FBB2-F019-47AD-9E8B-125952423421}" type="presOf" srcId="{571DF39E-3D58-4840-B7B2-5FFC70BCEF5B}" destId="{4C374D3A-99AE-461F-A873-D87122A227C0}" srcOrd="0" destOrd="3" presId="urn:microsoft.com/office/officeart/2005/8/layout/hList1"/>
    <dgm:cxn modelId="{A4A82CB4-FC4E-4087-ADE8-2AC670D6CE34}" srcId="{488C33F5-FE7A-469D-A6C1-FC18F5C843C4}" destId="{571DF39E-3D58-4840-B7B2-5FFC70BCEF5B}" srcOrd="3" destOrd="0" parTransId="{76C5A01E-490D-49A2-B3E5-07D979959523}" sibTransId="{387C78AD-DB0D-4C33-9C6A-2F476CE034B4}"/>
    <dgm:cxn modelId="{1BF4B1B5-AB51-4C51-8691-6C51A5F8369C}" srcId="{31480F27-6740-4A04-9ABE-A6C518A6A2C1}" destId="{488C33F5-FE7A-469D-A6C1-FC18F5C843C4}" srcOrd="0" destOrd="0" parTransId="{9CD6C17B-4CFF-4089-B9F4-1F66CBFB3CEC}" sibTransId="{04EB356F-C32F-4D24-8414-EBBB7B8873CC}"/>
    <dgm:cxn modelId="{AF6FCAB9-BBA7-4189-BB7D-BBB6965F46AB}" type="presOf" srcId="{00220566-31A2-4B59-A4D9-65C9BE255D08}" destId="{4C374D3A-99AE-461F-A873-D87122A227C0}" srcOrd="0" destOrd="0" presId="urn:microsoft.com/office/officeart/2005/8/layout/hList1"/>
    <dgm:cxn modelId="{E143CCB9-F2EA-4EC3-B020-1A29BE388B57}" type="presOf" srcId="{D64432DA-C405-4C61-A5B7-80B6A147FD38}" destId="{722B92CB-FC34-41E2-B192-12E9DD2307FF}" srcOrd="0" destOrd="0" presId="urn:microsoft.com/office/officeart/2005/8/layout/hList1"/>
    <dgm:cxn modelId="{179DE6E0-6878-4AC1-9608-85DCC36BCDB8}" type="presOf" srcId="{31480F27-6740-4A04-9ABE-A6C518A6A2C1}" destId="{A0F9FAB7-325E-4A3B-A24E-FEE9AFA14530}" srcOrd="0" destOrd="0" presId="urn:microsoft.com/office/officeart/2005/8/layout/hList1"/>
    <dgm:cxn modelId="{A488B5ED-72A3-468B-A956-355834D604F6}" srcId="{488C33F5-FE7A-469D-A6C1-FC18F5C843C4}" destId="{A3C39196-704A-4B82-8DAF-B2D56F9631D3}" srcOrd="2" destOrd="0" parTransId="{8CA27545-02B2-4235-9D27-277691EBE8BD}" sibTransId="{29386CB8-BBB9-46C0-A79D-197A12609ECC}"/>
    <dgm:cxn modelId="{31F525EE-1C61-4AFA-B284-674032BD6850}" type="presOf" srcId="{488C33F5-FE7A-469D-A6C1-FC18F5C843C4}" destId="{2CA6F730-43E5-41C0-8644-F7D1885FF983}" srcOrd="0" destOrd="0" presId="urn:microsoft.com/office/officeart/2005/8/layout/hList1"/>
    <dgm:cxn modelId="{362B4BEE-538E-4269-89EA-758A5DD20014}" srcId="{4BE9FC82-647A-41ED-A4ED-D968D53EF165}" destId="{F00AF198-660E-4443-A28C-21025727B124}" srcOrd="1" destOrd="0" parTransId="{065259DC-FECD-4A1B-8277-93A2FF3483C1}" sibTransId="{EFF32398-5E89-43EC-AF94-A43F010A5009}"/>
    <dgm:cxn modelId="{BACA5DFF-5002-4CEC-B09C-CEB81824CACF}" type="presParOf" srcId="{A0F9FAB7-325E-4A3B-A24E-FEE9AFA14530}" destId="{18EA659C-A74D-465A-B09A-C11003046CB0}" srcOrd="0" destOrd="0" presId="urn:microsoft.com/office/officeart/2005/8/layout/hList1"/>
    <dgm:cxn modelId="{86F0C61D-E646-41E1-886C-CBC67F56CE1F}" type="presParOf" srcId="{18EA659C-A74D-465A-B09A-C11003046CB0}" destId="{2CA6F730-43E5-41C0-8644-F7D1885FF983}" srcOrd="0" destOrd="0" presId="urn:microsoft.com/office/officeart/2005/8/layout/hList1"/>
    <dgm:cxn modelId="{CDCBABD4-076B-4FAE-8132-B2AA0D6BAE30}" type="presParOf" srcId="{18EA659C-A74D-465A-B09A-C11003046CB0}" destId="{4C374D3A-99AE-461F-A873-D87122A227C0}" srcOrd="1" destOrd="0" presId="urn:microsoft.com/office/officeart/2005/8/layout/hList1"/>
    <dgm:cxn modelId="{42D3F6CE-4FD3-433B-8CFC-4D6189407A0E}" type="presParOf" srcId="{A0F9FAB7-325E-4A3B-A24E-FEE9AFA14530}" destId="{FB5A9366-3C02-48FE-9EB2-00A4301E698A}" srcOrd="1" destOrd="0" presId="urn:microsoft.com/office/officeart/2005/8/layout/hList1"/>
    <dgm:cxn modelId="{8866CD5B-BA70-4C37-877B-97F85425A41E}" type="presParOf" srcId="{A0F9FAB7-325E-4A3B-A24E-FEE9AFA14530}" destId="{4AECD450-15B3-43D7-ADEC-ED2F7D95CC50}" srcOrd="2" destOrd="0" presId="urn:microsoft.com/office/officeart/2005/8/layout/hList1"/>
    <dgm:cxn modelId="{3B8B0083-B066-434B-A73D-10EEB4C2E9AD}" type="presParOf" srcId="{4AECD450-15B3-43D7-ADEC-ED2F7D95CC50}" destId="{DEA023CA-C1F9-47AD-9C30-67F16751BFE1}" srcOrd="0" destOrd="0" presId="urn:microsoft.com/office/officeart/2005/8/layout/hList1"/>
    <dgm:cxn modelId="{A9E53DC6-7971-41A4-B9C1-B75196DEE76E}" type="presParOf" srcId="{4AECD450-15B3-43D7-ADEC-ED2F7D95CC50}" destId="{722B92CB-FC34-41E2-B192-12E9DD2307FF}"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86F260-1E4D-4DA7-B211-36F9C9DEE987}">
      <dsp:nvSpPr>
        <dsp:cNvPr id="0" name=""/>
        <dsp:cNvSpPr/>
      </dsp:nvSpPr>
      <dsp:spPr>
        <a:xfrm rot="5400000">
          <a:off x="-238140" y="238140"/>
          <a:ext cx="1587602" cy="1111321"/>
        </a:xfrm>
        <a:prstGeom prst="chevron">
          <a:avLst/>
        </a:prstGeom>
        <a:gradFill rotWithShape="0">
          <a:gsLst>
            <a:gs pos="0">
              <a:schemeClr val="lt1">
                <a:hueOff val="0"/>
                <a:satOff val="0"/>
                <a:lumOff val="0"/>
                <a:alphaOff val="0"/>
                <a:shade val="85000"/>
                <a:satMod val="130000"/>
              </a:schemeClr>
            </a:gs>
            <a:gs pos="34000">
              <a:schemeClr val="lt1">
                <a:hueOff val="0"/>
                <a:satOff val="0"/>
                <a:lumOff val="0"/>
                <a:alphaOff val="0"/>
                <a:shade val="87000"/>
                <a:satMod val="125000"/>
              </a:schemeClr>
            </a:gs>
            <a:gs pos="70000">
              <a:schemeClr val="lt1">
                <a:hueOff val="0"/>
                <a:satOff val="0"/>
                <a:lumOff val="0"/>
                <a:alphaOff val="0"/>
                <a:tint val="100000"/>
                <a:shade val="90000"/>
                <a:satMod val="130000"/>
              </a:schemeClr>
            </a:gs>
            <a:gs pos="100000">
              <a:schemeClr val="lt1">
                <a:hueOff val="0"/>
                <a:satOff val="0"/>
                <a:lumOff val="0"/>
                <a:alphaOff val="0"/>
                <a:tint val="100000"/>
                <a:shade val="100000"/>
                <a:satMod val="110000"/>
              </a:schemeClr>
            </a:gs>
          </a:gsLst>
          <a:path path="circle">
            <a:fillToRect l="100000" t="100000" r="100000" b="100000"/>
          </a:path>
        </a:gradFill>
        <a:ln w="12700" cap="flat" cmpd="sng" algn="ctr">
          <a:solidFill>
            <a:schemeClr val="accent1">
              <a:shade val="80000"/>
              <a:hueOff val="0"/>
              <a:satOff val="0"/>
              <a:lumOff val="0"/>
              <a:alphaOff val="0"/>
            </a:schemeClr>
          </a:solidFill>
          <a:prstDash val="solid"/>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marL="0" lvl="0" indent="0" algn="l" defTabSz="622300">
            <a:lnSpc>
              <a:spcPct val="90000"/>
            </a:lnSpc>
            <a:spcBef>
              <a:spcPct val="0"/>
            </a:spcBef>
            <a:spcAft>
              <a:spcPct val="35000"/>
            </a:spcAft>
            <a:buNone/>
          </a:pPr>
          <a:r>
            <a:rPr lang="fr-FR" sz="1400" b="1" kern="1200" dirty="0">
              <a:solidFill>
                <a:srgbClr val="B85348"/>
              </a:solidFill>
              <a:latin typeface="Times New Roman" panose="02020603050405020304" pitchFamily="18" charset="0"/>
              <a:cs typeface="Times New Roman" panose="02020603050405020304" pitchFamily="18" charset="0"/>
            </a:rPr>
            <a:t>Recherche documentaire</a:t>
          </a:r>
        </a:p>
      </dsp:txBody>
      <dsp:txXfrm rot="-5400000">
        <a:off x="1" y="555661"/>
        <a:ext cx="1111321" cy="476281"/>
      </dsp:txXfrm>
    </dsp:sp>
    <dsp:sp modelId="{A5E8367F-06CE-4F9F-ACA6-EBA9C8820314}">
      <dsp:nvSpPr>
        <dsp:cNvPr id="0" name=""/>
        <dsp:cNvSpPr/>
      </dsp:nvSpPr>
      <dsp:spPr>
        <a:xfrm rot="5400000">
          <a:off x="5196942" y="-4084655"/>
          <a:ext cx="1031941" cy="9203183"/>
        </a:xfrm>
        <a:prstGeom prst="round2Same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ln>
        <a:effectLst>
          <a:outerShdw blurRad="38100" dist="25400" dir="2700000" algn="br" rotWithShape="0">
            <a:srgbClr val="000000">
              <a:alpha val="60000"/>
            </a:srgbClr>
          </a:outerShdw>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fr-FR" sz="2000" b="0" kern="1200" dirty="0">
              <a:latin typeface="Times New Roman" panose="02020603050405020304" pitchFamily="18" charset="0"/>
              <a:cs typeface="Times New Roman" panose="02020603050405020304" pitchFamily="18" charset="0"/>
            </a:rPr>
            <a:t>Net, Game d’ouvrages, rapports d’études, articles</a:t>
          </a:r>
        </a:p>
        <a:p>
          <a:pPr marL="228600" lvl="1" indent="-228600" algn="l" defTabSz="889000">
            <a:lnSpc>
              <a:spcPct val="90000"/>
            </a:lnSpc>
            <a:spcBef>
              <a:spcPct val="0"/>
            </a:spcBef>
            <a:spcAft>
              <a:spcPct val="15000"/>
            </a:spcAft>
            <a:buChar char="•"/>
          </a:pPr>
          <a:r>
            <a:rPr lang="fr-FR" sz="2000" b="0" kern="1200" dirty="0">
              <a:latin typeface="Times New Roman" panose="02020603050405020304" pitchFamily="18" charset="0"/>
              <a:cs typeface="Times New Roman" panose="02020603050405020304" pitchFamily="18" charset="0"/>
            </a:rPr>
            <a:t>Maitrise des concepts, idée exhaustive des travaux menés</a:t>
          </a:r>
        </a:p>
      </dsp:txBody>
      <dsp:txXfrm rot="-5400000">
        <a:off x="1111322" y="51340"/>
        <a:ext cx="9152808" cy="931191"/>
      </dsp:txXfrm>
    </dsp:sp>
    <dsp:sp modelId="{04DE00D4-ED09-4F97-A77B-3473D7BB8770}">
      <dsp:nvSpPr>
        <dsp:cNvPr id="0" name=""/>
        <dsp:cNvSpPr/>
      </dsp:nvSpPr>
      <dsp:spPr>
        <a:xfrm rot="5400000">
          <a:off x="-238140" y="1632367"/>
          <a:ext cx="1587602" cy="1111321"/>
        </a:xfrm>
        <a:prstGeom prst="chevron">
          <a:avLst/>
        </a:prstGeom>
        <a:gradFill rotWithShape="0">
          <a:gsLst>
            <a:gs pos="0">
              <a:schemeClr val="lt1">
                <a:hueOff val="0"/>
                <a:satOff val="0"/>
                <a:lumOff val="0"/>
                <a:alphaOff val="0"/>
                <a:shade val="85000"/>
                <a:satMod val="130000"/>
              </a:schemeClr>
            </a:gs>
            <a:gs pos="34000">
              <a:schemeClr val="lt1">
                <a:hueOff val="0"/>
                <a:satOff val="0"/>
                <a:lumOff val="0"/>
                <a:alphaOff val="0"/>
                <a:shade val="87000"/>
                <a:satMod val="125000"/>
              </a:schemeClr>
            </a:gs>
            <a:gs pos="70000">
              <a:schemeClr val="lt1">
                <a:hueOff val="0"/>
                <a:satOff val="0"/>
                <a:lumOff val="0"/>
                <a:alphaOff val="0"/>
                <a:tint val="100000"/>
                <a:shade val="90000"/>
                <a:satMod val="130000"/>
              </a:schemeClr>
            </a:gs>
            <a:gs pos="100000">
              <a:schemeClr val="lt1">
                <a:hueOff val="0"/>
                <a:satOff val="0"/>
                <a:lumOff val="0"/>
                <a:alphaOff val="0"/>
                <a:tint val="100000"/>
                <a:shade val="100000"/>
                <a:satMod val="110000"/>
              </a:schemeClr>
            </a:gs>
          </a:gsLst>
          <a:path path="circle">
            <a:fillToRect l="100000" t="100000" r="100000" b="100000"/>
          </a:path>
        </a:gradFill>
        <a:ln w="12700" cap="flat" cmpd="sng" algn="ctr">
          <a:solidFill>
            <a:schemeClr val="accent1">
              <a:shade val="80000"/>
              <a:hueOff val="0"/>
              <a:satOff val="0"/>
              <a:lumOff val="0"/>
              <a:alphaOff val="0"/>
            </a:schemeClr>
          </a:solidFill>
          <a:prstDash val="solid"/>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marL="0" lvl="0" indent="0" algn="l" defTabSz="622300">
            <a:lnSpc>
              <a:spcPct val="90000"/>
            </a:lnSpc>
            <a:spcBef>
              <a:spcPct val="0"/>
            </a:spcBef>
            <a:spcAft>
              <a:spcPct val="35000"/>
            </a:spcAft>
            <a:buNone/>
          </a:pPr>
          <a:r>
            <a:rPr lang="fr-FR" sz="1400" b="1" kern="1200" dirty="0">
              <a:solidFill>
                <a:srgbClr val="B85348"/>
              </a:solidFill>
              <a:latin typeface="Times New Roman" panose="02020603050405020304" pitchFamily="18" charset="0"/>
              <a:cs typeface="Times New Roman" panose="02020603050405020304" pitchFamily="18" charset="0"/>
            </a:rPr>
            <a:t>Echantillon</a:t>
          </a:r>
        </a:p>
        <a:p>
          <a:pPr marL="0" lvl="0" indent="0" algn="l" defTabSz="622300">
            <a:lnSpc>
              <a:spcPct val="90000"/>
            </a:lnSpc>
            <a:spcBef>
              <a:spcPct val="0"/>
            </a:spcBef>
            <a:spcAft>
              <a:spcPct val="35000"/>
            </a:spcAft>
            <a:buNone/>
          </a:pPr>
          <a:r>
            <a:rPr lang="fr-FR" sz="1400" b="1" kern="1200" dirty="0">
              <a:solidFill>
                <a:srgbClr val="B85348"/>
              </a:solidFill>
              <a:latin typeface="Times New Roman" panose="02020603050405020304" pitchFamily="18" charset="0"/>
              <a:cs typeface="Times New Roman" panose="02020603050405020304" pitchFamily="18" charset="0"/>
            </a:rPr>
            <a:t>Enquêtes</a:t>
          </a:r>
        </a:p>
      </dsp:txBody>
      <dsp:txXfrm rot="-5400000">
        <a:off x="1" y="1949888"/>
        <a:ext cx="1111321" cy="476281"/>
      </dsp:txXfrm>
    </dsp:sp>
    <dsp:sp modelId="{A1650362-60EE-4538-8DE6-0C95967A8F53}">
      <dsp:nvSpPr>
        <dsp:cNvPr id="0" name=""/>
        <dsp:cNvSpPr/>
      </dsp:nvSpPr>
      <dsp:spPr>
        <a:xfrm rot="5400000">
          <a:off x="5196942" y="-2676223"/>
          <a:ext cx="1031941" cy="9203183"/>
        </a:xfrm>
        <a:prstGeom prst="round2Same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ln>
        <a:effectLst>
          <a:outerShdw blurRad="38100" dist="25400" dir="2700000" algn="br" rotWithShape="0">
            <a:srgbClr val="000000">
              <a:alpha val="60000"/>
            </a:srgbClr>
          </a:outerShdw>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t" anchorCtr="0">
          <a:noAutofit/>
        </a:bodyPr>
        <a:lstStyle/>
        <a:p>
          <a:pPr marL="228600" lvl="1" indent="-228600" algn="l" defTabSz="889000">
            <a:lnSpc>
              <a:spcPct val="90000"/>
            </a:lnSpc>
            <a:spcBef>
              <a:spcPct val="0"/>
            </a:spcBef>
            <a:spcAft>
              <a:spcPct val="15000"/>
            </a:spcAft>
            <a:buChar char="•"/>
          </a:pPr>
          <a:endParaRPr lang="fr-FR" sz="2000" kern="1200" dirty="0">
            <a:latin typeface="Times New Roman" panose="02020603050405020304" pitchFamily="18" charset="0"/>
            <a:cs typeface="Times New Roman" panose="02020603050405020304" pitchFamily="18" charset="0"/>
          </a:endParaRPr>
        </a:p>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80/141 écoles en fonction de l’accessibilité</a:t>
          </a:r>
        </a:p>
        <a:p>
          <a:pPr marL="228600" lvl="1" indent="-228600" algn="l" defTabSz="889000">
            <a:lnSpc>
              <a:spcPct val="90000"/>
            </a:lnSpc>
            <a:spcBef>
              <a:spcPct val="0"/>
            </a:spcBef>
            <a:spcAft>
              <a:spcPct val="15000"/>
            </a:spcAft>
            <a:buChar char="•"/>
          </a:pPr>
          <a:r>
            <a:rPr lang="fr-FR" sz="2000" b="0" kern="1200" dirty="0">
              <a:latin typeface="Times New Roman" panose="02020603050405020304" pitchFamily="18" charset="0"/>
              <a:cs typeface="Times New Roman" panose="02020603050405020304" pitchFamily="18" charset="0"/>
            </a:rPr>
            <a:t>Un(01) questionnaire/école</a:t>
          </a:r>
          <a:endParaRPr lang="fr-FR" sz="2000" kern="1200" dirty="0">
            <a:latin typeface="Times New Roman" panose="02020603050405020304" pitchFamily="18" charset="0"/>
            <a:cs typeface="Times New Roman" panose="02020603050405020304" pitchFamily="18" charset="0"/>
          </a:endParaRPr>
        </a:p>
      </dsp:txBody>
      <dsp:txXfrm rot="-5400000">
        <a:off x="1111322" y="1459772"/>
        <a:ext cx="9152808" cy="931191"/>
      </dsp:txXfrm>
    </dsp:sp>
    <dsp:sp modelId="{3E636F63-5022-453C-BFD7-78297DE99FD8}">
      <dsp:nvSpPr>
        <dsp:cNvPr id="0" name=""/>
        <dsp:cNvSpPr/>
      </dsp:nvSpPr>
      <dsp:spPr>
        <a:xfrm rot="5400000">
          <a:off x="-238140" y="3025629"/>
          <a:ext cx="1587602" cy="1111321"/>
        </a:xfrm>
        <a:prstGeom prst="chevron">
          <a:avLst/>
        </a:prstGeom>
        <a:gradFill rotWithShape="0">
          <a:gsLst>
            <a:gs pos="0">
              <a:schemeClr val="lt1">
                <a:hueOff val="0"/>
                <a:satOff val="0"/>
                <a:lumOff val="0"/>
                <a:alphaOff val="0"/>
                <a:shade val="85000"/>
                <a:satMod val="130000"/>
              </a:schemeClr>
            </a:gs>
            <a:gs pos="34000">
              <a:schemeClr val="lt1">
                <a:hueOff val="0"/>
                <a:satOff val="0"/>
                <a:lumOff val="0"/>
                <a:alphaOff val="0"/>
                <a:shade val="87000"/>
                <a:satMod val="125000"/>
              </a:schemeClr>
            </a:gs>
            <a:gs pos="70000">
              <a:schemeClr val="lt1">
                <a:hueOff val="0"/>
                <a:satOff val="0"/>
                <a:lumOff val="0"/>
                <a:alphaOff val="0"/>
                <a:tint val="100000"/>
                <a:shade val="90000"/>
                <a:satMod val="130000"/>
              </a:schemeClr>
            </a:gs>
            <a:gs pos="100000">
              <a:schemeClr val="lt1">
                <a:hueOff val="0"/>
                <a:satOff val="0"/>
                <a:lumOff val="0"/>
                <a:alphaOff val="0"/>
                <a:tint val="100000"/>
                <a:shade val="100000"/>
                <a:satMod val="110000"/>
              </a:schemeClr>
            </a:gs>
          </a:gsLst>
          <a:path path="circle">
            <a:fillToRect l="100000" t="100000" r="100000" b="100000"/>
          </a:path>
        </a:gradFill>
        <a:ln w="12700" cap="flat" cmpd="sng" algn="ctr">
          <a:solidFill>
            <a:schemeClr val="accent1">
              <a:shade val="80000"/>
              <a:hueOff val="0"/>
              <a:satOff val="0"/>
              <a:lumOff val="0"/>
              <a:alphaOff val="0"/>
            </a:schemeClr>
          </a:solidFill>
          <a:prstDash val="solid"/>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marL="0" lvl="0" indent="0" algn="l" defTabSz="622300">
            <a:lnSpc>
              <a:spcPct val="90000"/>
            </a:lnSpc>
            <a:spcBef>
              <a:spcPct val="0"/>
            </a:spcBef>
            <a:spcAft>
              <a:spcPct val="35000"/>
            </a:spcAft>
            <a:buNone/>
          </a:pPr>
          <a:r>
            <a:rPr lang="fr-FR" sz="1400" b="1" kern="1200" dirty="0">
              <a:solidFill>
                <a:srgbClr val="B85348"/>
              </a:solidFill>
              <a:latin typeface="Times New Roman" panose="02020603050405020304" pitchFamily="18" charset="0"/>
              <a:cs typeface="Times New Roman" panose="02020603050405020304" pitchFamily="18" charset="0"/>
            </a:rPr>
            <a:t>Analyse des résultats</a:t>
          </a:r>
        </a:p>
      </dsp:txBody>
      <dsp:txXfrm rot="-5400000">
        <a:off x="1" y="3343150"/>
        <a:ext cx="1111321" cy="476281"/>
      </dsp:txXfrm>
    </dsp:sp>
    <dsp:sp modelId="{FCAF8F0B-0D13-4B2A-926D-E2CE4C804D28}">
      <dsp:nvSpPr>
        <dsp:cNvPr id="0" name=""/>
        <dsp:cNvSpPr/>
      </dsp:nvSpPr>
      <dsp:spPr>
        <a:xfrm rot="5400000">
          <a:off x="5196942" y="-1298131"/>
          <a:ext cx="1031941" cy="9203183"/>
        </a:xfrm>
        <a:prstGeom prst="round2Same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ln>
        <a:effectLst>
          <a:outerShdw blurRad="38100" dist="25400" dir="2700000" algn="br" rotWithShape="0">
            <a:srgbClr val="000000">
              <a:alpha val="60000"/>
            </a:srgbClr>
          </a:outerShdw>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Dépouillement, logiciels </a:t>
          </a:r>
          <a:r>
            <a:rPr lang="fr-FR" sz="2000" kern="1200" dirty="0" err="1">
              <a:latin typeface="Times New Roman" panose="02020603050405020304" pitchFamily="18" charset="0"/>
              <a:cs typeface="Times New Roman" panose="02020603050405020304" pitchFamily="18" charset="0"/>
            </a:rPr>
            <a:t>qgis</a:t>
          </a:r>
          <a:r>
            <a:rPr lang="fr-FR" sz="2000" kern="1200" dirty="0">
              <a:latin typeface="Times New Roman" panose="02020603050405020304" pitchFamily="18" charset="0"/>
              <a:cs typeface="Times New Roman" panose="02020603050405020304" pitchFamily="18" charset="0"/>
            </a:rPr>
            <a:t>, sphinx, Excel, Word </a:t>
          </a:r>
          <a:endParaRPr lang="fr-FR" sz="2000" kern="1200" dirty="0"/>
        </a:p>
      </dsp:txBody>
      <dsp:txXfrm rot="-5400000">
        <a:off x="1111322" y="2837864"/>
        <a:ext cx="9152808" cy="9311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A6F730-43E5-41C0-8644-F7D1885FF983}">
      <dsp:nvSpPr>
        <dsp:cNvPr id="0" name=""/>
        <dsp:cNvSpPr/>
      </dsp:nvSpPr>
      <dsp:spPr>
        <a:xfrm>
          <a:off x="49" y="138192"/>
          <a:ext cx="4700141" cy="7488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05664" rIns="184912" bIns="105664" numCol="1" spcCol="1270" anchor="ctr" anchorCtr="0">
          <a:noAutofit/>
        </a:bodyPr>
        <a:lstStyle/>
        <a:p>
          <a:pPr marL="0" lvl="0" indent="0" algn="ctr" defTabSz="1155700">
            <a:lnSpc>
              <a:spcPct val="90000"/>
            </a:lnSpc>
            <a:spcBef>
              <a:spcPct val="0"/>
            </a:spcBef>
            <a:spcAft>
              <a:spcPct val="35000"/>
            </a:spcAft>
            <a:buNone/>
          </a:pPr>
          <a:r>
            <a:rPr lang="fr-FR" sz="2600" kern="1200" dirty="0">
              <a:latin typeface="Times New Roman" panose="02020603050405020304" pitchFamily="18" charset="0"/>
              <a:cs typeface="Times New Roman" panose="02020603050405020304" pitchFamily="18" charset="0"/>
            </a:rPr>
            <a:t>Chefs d’établissement</a:t>
          </a:r>
        </a:p>
      </dsp:txBody>
      <dsp:txXfrm>
        <a:off x="49" y="138192"/>
        <a:ext cx="4700141" cy="748800"/>
      </dsp:txXfrm>
    </dsp:sp>
    <dsp:sp modelId="{4C374D3A-99AE-461F-A873-D87122A227C0}">
      <dsp:nvSpPr>
        <dsp:cNvPr id="0" name=""/>
        <dsp:cNvSpPr/>
      </dsp:nvSpPr>
      <dsp:spPr>
        <a:xfrm>
          <a:off x="49" y="886992"/>
          <a:ext cx="4700141" cy="2997539"/>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8684" tIns="138684" rIns="184912" bIns="208026" numCol="1" spcCol="1270" anchor="t" anchorCtr="0">
          <a:noAutofit/>
        </a:bodyPr>
        <a:lstStyle/>
        <a:p>
          <a:pPr marL="228600" lvl="1" indent="-228600" algn="l" defTabSz="1155700">
            <a:lnSpc>
              <a:spcPct val="90000"/>
            </a:lnSpc>
            <a:spcBef>
              <a:spcPct val="0"/>
            </a:spcBef>
            <a:spcAft>
              <a:spcPct val="15000"/>
            </a:spcAft>
            <a:buChar char="•"/>
          </a:pPr>
          <a:r>
            <a:rPr lang="fr-FR" sz="2600" kern="1200" dirty="0">
              <a:latin typeface="Times New Roman" panose="02020603050405020304" pitchFamily="18" charset="0"/>
              <a:cs typeface="Times New Roman" panose="02020603050405020304" pitchFamily="18" charset="0"/>
            </a:rPr>
            <a:t>Dispenser aux élèves des cours sur l’assainissement</a:t>
          </a:r>
        </a:p>
        <a:p>
          <a:pPr marL="228600" lvl="1" indent="-228600" algn="l" defTabSz="1155700">
            <a:lnSpc>
              <a:spcPct val="90000"/>
            </a:lnSpc>
            <a:spcBef>
              <a:spcPct val="0"/>
            </a:spcBef>
            <a:spcAft>
              <a:spcPct val="15000"/>
            </a:spcAft>
            <a:buChar char="•"/>
          </a:pPr>
          <a:r>
            <a:rPr lang="fr-FR" sz="2600" kern="1200" dirty="0">
              <a:latin typeface="Times New Roman" panose="02020603050405020304" pitchFamily="18" charset="0"/>
              <a:cs typeface="Times New Roman" panose="02020603050405020304" pitchFamily="18" charset="0"/>
            </a:rPr>
            <a:t>Un comité de gestion des blocs sanitaires </a:t>
          </a:r>
          <a:endParaRPr lang="fr-FR" sz="2600" kern="1200" dirty="0"/>
        </a:p>
        <a:p>
          <a:pPr marL="228600" lvl="1" indent="-228600" algn="l" defTabSz="1155700">
            <a:lnSpc>
              <a:spcPct val="90000"/>
            </a:lnSpc>
            <a:spcBef>
              <a:spcPct val="0"/>
            </a:spcBef>
            <a:spcAft>
              <a:spcPct val="15000"/>
            </a:spcAft>
            <a:buChar char="•"/>
          </a:pPr>
          <a:r>
            <a:rPr lang="fr-FR" sz="2600" kern="1200" dirty="0">
              <a:latin typeface="Times New Roman" panose="02020603050405020304" pitchFamily="18" charset="0"/>
              <a:cs typeface="Times New Roman" panose="02020603050405020304" pitchFamily="18" charset="0"/>
            </a:rPr>
            <a:t>Une fiche hebdomadaire d’entretien des blocs sanitaires</a:t>
          </a:r>
          <a:endParaRPr lang="fr-FR" sz="2600" kern="1200" dirty="0"/>
        </a:p>
        <a:p>
          <a:pPr marL="228600" lvl="1" indent="-228600" algn="l" defTabSz="1155700">
            <a:lnSpc>
              <a:spcPct val="90000"/>
            </a:lnSpc>
            <a:spcBef>
              <a:spcPct val="0"/>
            </a:spcBef>
            <a:spcAft>
              <a:spcPct val="15000"/>
            </a:spcAft>
            <a:buChar char="•"/>
          </a:pPr>
          <a:endParaRPr lang="fr-FR" sz="2600" kern="1200" dirty="0"/>
        </a:p>
      </dsp:txBody>
      <dsp:txXfrm>
        <a:off x="49" y="886992"/>
        <a:ext cx="4700141" cy="2997539"/>
      </dsp:txXfrm>
    </dsp:sp>
    <dsp:sp modelId="{DEA023CA-C1F9-47AD-9C30-67F16751BFE1}">
      <dsp:nvSpPr>
        <dsp:cNvPr id="0" name=""/>
        <dsp:cNvSpPr/>
      </dsp:nvSpPr>
      <dsp:spPr>
        <a:xfrm>
          <a:off x="5358209" y="138192"/>
          <a:ext cx="4700141" cy="7488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05664" rIns="184912" bIns="105664" numCol="1" spcCol="1270" anchor="ctr" anchorCtr="0">
          <a:noAutofit/>
        </a:bodyPr>
        <a:lstStyle/>
        <a:p>
          <a:pPr marL="0" lvl="0" indent="0" algn="ctr" defTabSz="1155700">
            <a:lnSpc>
              <a:spcPct val="90000"/>
            </a:lnSpc>
            <a:spcBef>
              <a:spcPct val="0"/>
            </a:spcBef>
            <a:spcAft>
              <a:spcPct val="35000"/>
            </a:spcAft>
            <a:buFont typeface="Wingdings" panose="05000000000000000000" pitchFamily="2" charset="2"/>
            <a:buNone/>
          </a:pPr>
          <a:r>
            <a:rPr lang="fr-FR" sz="2600" kern="1200" dirty="0">
              <a:latin typeface="Times New Roman" panose="02020603050405020304" pitchFamily="18" charset="0"/>
              <a:cs typeface="Times New Roman" panose="02020603050405020304" pitchFamily="18" charset="0"/>
            </a:rPr>
            <a:t>Professionnels des médias</a:t>
          </a:r>
          <a:endParaRPr lang="fr-FR" sz="2600" kern="1200" dirty="0"/>
        </a:p>
      </dsp:txBody>
      <dsp:txXfrm>
        <a:off x="5358209" y="138192"/>
        <a:ext cx="4700141" cy="748800"/>
      </dsp:txXfrm>
    </dsp:sp>
    <dsp:sp modelId="{722B92CB-FC34-41E2-B192-12E9DD2307FF}">
      <dsp:nvSpPr>
        <dsp:cNvPr id="0" name=""/>
        <dsp:cNvSpPr/>
      </dsp:nvSpPr>
      <dsp:spPr>
        <a:xfrm>
          <a:off x="5358209" y="886992"/>
          <a:ext cx="4700141" cy="2997539"/>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8684" tIns="138684" rIns="184912" bIns="208026" numCol="1" spcCol="1270" anchor="t" anchorCtr="0">
          <a:noAutofit/>
        </a:bodyPr>
        <a:lstStyle/>
        <a:p>
          <a:pPr marL="228600" lvl="1" indent="-228600" algn="l" defTabSz="1155700">
            <a:lnSpc>
              <a:spcPct val="90000"/>
            </a:lnSpc>
            <a:spcBef>
              <a:spcPct val="0"/>
            </a:spcBef>
            <a:spcAft>
              <a:spcPct val="15000"/>
            </a:spcAft>
            <a:buChar char="•"/>
          </a:pPr>
          <a:r>
            <a:rPr lang="fr-FR" sz="2600" kern="1200" dirty="0">
              <a:latin typeface="Times New Roman" panose="02020603050405020304" pitchFamily="18" charset="0"/>
              <a:cs typeface="Times New Roman" panose="02020603050405020304" pitchFamily="18" charset="0"/>
            </a:rPr>
            <a:t>Promouvoir les droits humains à l’eau et l’assainissement</a:t>
          </a:r>
        </a:p>
        <a:p>
          <a:pPr marL="228600" lvl="1" indent="-228600" algn="l" defTabSz="1155700">
            <a:lnSpc>
              <a:spcPct val="90000"/>
            </a:lnSpc>
            <a:spcBef>
              <a:spcPct val="0"/>
            </a:spcBef>
            <a:spcAft>
              <a:spcPct val="15000"/>
            </a:spcAft>
            <a:buChar char="•"/>
          </a:pPr>
          <a:r>
            <a:rPr lang="fr-FR" sz="2600" kern="1200" dirty="0">
              <a:latin typeface="Times New Roman" panose="02020603050405020304" pitchFamily="18" charset="0"/>
              <a:cs typeface="Times New Roman" panose="02020603050405020304" pitchFamily="18" charset="0"/>
            </a:rPr>
            <a:t>Médiatisation, panneaux publicitaires</a:t>
          </a:r>
        </a:p>
      </dsp:txBody>
      <dsp:txXfrm>
        <a:off x="5358209" y="886992"/>
        <a:ext cx="4700141" cy="2997539"/>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41E4E7-F4BF-4C92-84FA-2FBA16F56E5F}" type="datetimeFigureOut">
              <a:rPr lang="fr-FR" smtClean="0"/>
              <a:t>05/06/2020</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F79B19-69E7-4DCC-9243-F3E9F98FD980}" type="slidenum">
              <a:rPr lang="fr-FR" smtClean="0"/>
              <a:t>‹N°›</a:t>
            </a:fld>
            <a:endParaRPr lang="fr-FR" dirty="0"/>
          </a:p>
        </p:txBody>
      </p:sp>
    </p:spTree>
    <p:extLst>
      <p:ext uri="{BB962C8B-B14F-4D97-AF65-F5344CB8AC3E}">
        <p14:creationId xmlns:p14="http://schemas.microsoft.com/office/powerpoint/2010/main" val="1409439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Mr le président du jury, honorables membre du jury bonsoir et soyez les bienvenus</a:t>
            </a:r>
          </a:p>
          <a:p>
            <a:r>
              <a:rPr lang="fr-FR" dirty="0"/>
              <a:t>Mr les membres du jury, nous tenons à vous remercier d’avoir bien voulu juger notre travail intitulé</a:t>
            </a:r>
          </a:p>
          <a:p>
            <a:r>
              <a:rPr lang="fr-FR" dirty="0"/>
              <a:t>C’est un honneur pour nous de prendre la parole en cette séance solennelle de soutenance.</a:t>
            </a:r>
          </a:p>
          <a:p>
            <a:r>
              <a:rPr lang="fr-FR" dirty="0"/>
              <a:t>Sans plus tarder, nous allons passer à la présentation du plan</a:t>
            </a:r>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1</a:t>
            </a:fld>
            <a:endParaRPr lang="fr-FR" dirty="0"/>
          </a:p>
        </p:txBody>
      </p:sp>
    </p:spTree>
    <p:extLst>
      <p:ext uri="{BB962C8B-B14F-4D97-AF65-F5344CB8AC3E}">
        <p14:creationId xmlns:p14="http://schemas.microsoft.com/office/powerpoint/2010/main" val="16100958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 typeface="Wingdings" panose="05000000000000000000" pitchFamily="2" charset="2"/>
              <a:buChar char="Ø"/>
            </a:pPr>
            <a:r>
              <a:rPr lang="fr-FR" dirty="0"/>
              <a:t>L’état d’une latrine dépend de son fonctionnement et de son entretien</a:t>
            </a:r>
          </a:p>
          <a:p>
            <a:r>
              <a:rPr lang="fr-FR" dirty="0"/>
              <a:t>Pour parler d’une latrine en bon état, il faut voir : </a:t>
            </a:r>
          </a:p>
          <a:p>
            <a:pPr marL="228600" indent="-228600">
              <a:buFont typeface="+mj-lt"/>
              <a:buAutoNum type="arabicPeriod"/>
            </a:pPr>
            <a:r>
              <a:rPr lang="fr-FR" dirty="0"/>
              <a:t>La sécurité</a:t>
            </a:r>
          </a:p>
          <a:p>
            <a:pPr marL="228600" indent="-228600">
              <a:buFont typeface="+mj-lt"/>
              <a:buAutoNum type="arabicPeriod"/>
            </a:pPr>
            <a:r>
              <a:rPr lang="fr-FR" dirty="0"/>
              <a:t>l’intimité</a:t>
            </a:r>
          </a:p>
          <a:p>
            <a:pPr marL="228600" indent="-228600">
              <a:buFont typeface="+mj-lt"/>
              <a:buAutoNum type="arabicPeriod"/>
            </a:pPr>
            <a:r>
              <a:rPr lang="fr-FR" dirty="0"/>
              <a:t>La propreté</a:t>
            </a:r>
          </a:p>
          <a:p>
            <a:pPr marL="228600" indent="-228600">
              <a:buFont typeface="+mj-lt"/>
              <a:buAutoNum type="arabicPeriod"/>
            </a:pPr>
            <a:r>
              <a:rPr lang="fr-FR" dirty="0"/>
              <a:t>L’apparence</a:t>
            </a:r>
          </a:p>
          <a:p>
            <a:pPr marL="228600" indent="-228600">
              <a:buFont typeface="+mj-lt"/>
              <a:buAutoNum type="arabicPeriod"/>
            </a:pPr>
            <a:r>
              <a:rPr lang="fr-FR" dirty="0"/>
              <a:t>L’accessibilité</a:t>
            </a:r>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10</a:t>
            </a:fld>
            <a:endParaRPr lang="fr-FR" dirty="0"/>
          </a:p>
        </p:txBody>
      </p:sp>
    </p:spTree>
    <p:extLst>
      <p:ext uri="{BB962C8B-B14F-4D97-AF65-F5344CB8AC3E}">
        <p14:creationId xmlns:p14="http://schemas.microsoft.com/office/powerpoint/2010/main" val="36241452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Elle est pratiquée dans 67% des écoles ayant des latrines. </a:t>
            </a: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L’absence de latrine n’est donc pas le seul facteur explicatif. </a:t>
            </a: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L’aspect entretien des latrines est le plus problématique et nous avons observé dans l’ensemble des écoles qu’une attention particulière n’est pas accordée à cet aspect. Cette situation est très préjudiciable pour la santé des élèves.</a:t>
            </a:r>
          </a:p>
          <a:p>
            <a:r>
              <a:rPr lang="fr-FR" sz="1200" kern="1200" dirty="0">
                <a:solidFill>
                  <a:schemeClr val="tx1"/>
                </a:solidFill>
                <a:effectLst/>
                <a:latin typeface="+mn-lt"/>
                <a:ea typeface="+mn-ea"/>
                <a:cs typeface="+mn-cs"/>
              </a:rPr>
              <a:t>Aussi les latrines à double fosse sont rarement bien utilisées car nous avons à plusieurs reprises observé l’utilisation simultanée des deux fosses. </a:t>
            </a: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Un travail intensif de sensibilisation sera donc nécessaire pour optimiser l’utilisation de la double fosse</a:t>
            </a:r>
          </a:p>
          <a:p>
            <a:pPr marL="171450" indent="-171450">
              <a:buFont typeface="Wingdings" panose="05000000000000000000" pitchFamily="2" charset="2"/>
              <a:buChar char="Ø"/>
            </a:pPr>
            <a:endParaRPr lang="fr-FR" sz="1200" kern="1200" dirty="0">
              <a:solidFill>
                <a:schemeClr val="tx1"/>
              </a:solidFill>
              <a:effectLst/>
              <a:latin typeface="+mn-lt"/>
              <a:ea typeface="+mn-ea"/>
              <a:cs typeface="+mn-cs"/>
            </a:endParaRPr>
          </a:p>
          <a:p>
            <a:pPr marL="171450" indent="-171450">
              <a:buFont typeface="Wingdings" panose="05000000000000000000" pitchFamily="2" charset="2"/>
              <a:buChar char="Ø"/>
            </a:pPr>
            <a:r>
              <a:rPr lang="fr-FR" dirty="0"/>
              <a:t>La majorité des écoles visitées, ont des latrines dans un état d’insalubrité total</a:t>
            </a:r>
          </a:p>
          <a:p>
            <a:r>
              <a:rPr lang="fr-FR" sz="1200" kern="1200" dirty="0">
                <a:solidFill>
                  <a:schemeClr val="tx1"/>
                </a:solidFill>
                <a:effectLst/>
                <a:latin typeface="+mn-lt"/>
                <a:ea typeface="+mn-ea"/>
                <a:cs typeface="+mn-cs"/>
              </a:rPr>
              <a:t>expliquent la réticence à fréquenter ces latrines. </a:t>
            </a:r>
          </a:p>
          <a:p>
            <a:endParaRPr lang="fr-FR" sz="1200" kern="1200" dirty="0">
              <a:solidFill>
                <a:schemeClr val="tx1"/>
              </a:solidFill>
              <a:effectLst/>
              <a:latin typeface="+mn-lt"/>
              <a:ea typeface="+mn-ea"/>
              <a:cs typeface="+mn-cs"/>
            </a:endParaRP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UNE réticence tient à d’autres facteurs complémentaires qui ont trait aux blocages socioculturels car dès le bas âge, le nettoyage des latrine est perçue comme une corvée, une punition.</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fr-FR" sz="1200" kern="1200" dirty="0">
                <a:solidFill>
                  <a:schemeClr val="tx1"/>
                </a:solidFill>
                <a:effectLst/>
                <a:latin typeface="+mn-lt"/>
                <a:ea typeface="+mn-ea"/>
                <a:cs typeface="+mn-cs"/>
              </a:rPr>
              <a:t>Aussi les conditions d’accès des latrines sont très inquiétantes car aucune école enquêtée ne dispose d’une rampe d’accès ni de dispositions afin de faciliter l’utilisation des latrines par élèves en situation de handicap.</a:t>
            </a:r>
          </a:p>
          <a:p>
            <a:pPr marL="171450" indent="-171450">
              <a:buFont typeface="Wingdings" panose="05000000000000000000" pitchFamily="2" charset="2"/>
              <a:buChar char="Ø"/>
            </a:pPr>
            <a:endParaRPr lang="fr-FR" sz="1200" kern="1200" dirty="0">
              <a:solidFill>
                <a:schemeClr val="tx1"/>
              </a:solidFill>
              <a:effectLst/>
              <a:latin typeface="+mn-lt"/>
              <a:ea typeface="+mn-ea"/>
              <a:cs typeface="+mn-cs"/>
            </a:endParaRPr>
          </a:p>
          <a:p>
            <a:pPr marL="171450" indent="-171450">
              <a:buFont typeface="Wingdings" panose="05000000000000000000" pitchFamily="2" charset="2"/>
              <a:buChar char="Ø"/>
            </a:pPr>
            <a:endParaRPr lang="fr-FR" dirty="0"/>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11</a:t>
            </a:fld>
            <a:endParaRPr lang="fr-FR" dirty="0"/>
          </a:p>
        </p:txBody>
      </p:sp>
    </p:spTree>
    <p:extLst>
      <p:ext uri="{BB962C8B-B14F-4D97-AF65-F5344CB8AC3E}">
        <p14:creationId xmlns:p14="http://schemas.microsoft.com/office/powerpoint/2010/main" val="18883301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42.5 % des écoles disposent d’un dispositif de lavage des mains. Quand bien même il existe, ils ne sont pas utilisés. </a:t>
            </a: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Cette situation a pour conséquence la faible pratique du lavage des mains. </a:t>
            </a:r>
          </a:p>
          <a:p>
            <a:pPr marL="0" indent="0">
              <a:buFont typeface="Wingdings" panose="05000000000000000000" pitchFamily="2" charset="2"/>
              <a:buNone/>
            </a:pPr>
            <a:endParaRPr lang="fr-FR" dirty="0"/>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fr-FR" sz="1200" kern="1200" dirty="0">
                <a:solidFill>
                  <a:schemeClr val="tx1"/>
                </a:solidFill>
                <a:effectLst/>
                <a:latin typeface="+mn-lt"/>
                <a:ea typeface="+mn-ea"/>
                <a:cs typeface="+mn-cs"/>
              </a:rPr>
              <a:t>La réticence au lavage des mains tient à certaines conceptions culturelles qui veulent qu’on « s’appauvrit et l’on gaspille ses chances en lavant ses mains à ‘’tout bout de champ’’ » ou que l’on « n’a pas besoin de se laver les mains puisque qu’on mange avec la main droite, qui est ‘’propre’’ à l’inverse de la main gauche qui est ‘’sale’’» </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fr-FR" sz="1200" kern="1200" dirty="0">
                <a:solidFill>
                  <a:schemeClr val="tx1"/>
                </a:solidFill>
                <a:effectLst/>
                <a:latin typeface="+mn-lt"/>
                <a:ea typeface="+mn-ea"/>
                <a:cs typeface="+mn-cs"/>
              </a:rPr>
              <a:t>(</a:t>
            </a:r>
            <a:r>
              <a:rPr lang="fr-FR" sz="1200" b="1" kern="1200" dirty="0">
                <a:solidFill>
                  <a:schemeClr val="tx1"/>
                </a:solidFill>
                <a:effectLst/>
                <a:latin typeface="+mn-lt"/>
                <a:ea typeface="+mn-ea"/>
                <a:cs typeface="+mn-cs"/>
              </a:rPr>
              <a:t>une conception culturelle incidente sur l’hygiène et l’assainissement</a:t>
            </a:r>
            <a:r>
              <a:rPr lang="fr-FR" sz="1200" kern="1200" dirty="0">
                <a:solidFill>
                  <a:schemeClr val="tx1"/>
                </a:solidFill>
                <a:effectLst/>
                <a:latin typeface="+mn-lt"/>
                <a:ea typeface="+mn-ea"/>
                <a:cs typeface="+mn-cs"/>
              </a:rPr>
              <a:t>’’)</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fr-FR" sz="1200" kern="1200" dirty="0">
                <a:solidFill>
                  <a:schemeClr val="tx1"/>
                </a:solidFill>
                <a:effectLst/>
                <a:latin typeface="+mn-lt"/>
                <a:ea typeface="+mn-ea"/>
                <a:cs typeface="+mn-cs"/>
              </a:rPr>
              <a:t>Situation de CORONA</a:t>
            </a:r>
          </a:p>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fr-F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fr-FR" sz="1200" kern="1200" dirty="0">
                <a:solidFill>
                  <a:schemeClr val="tx1"/>
                </a:solidFill>
                <a:effectLst/>
                <a:latin typeface="+mn-lt"/>
                <a:ea typeface="+mn-ea"/>
                <a:cs typeface="+mn-cs"/>
              </a:rPr>
              <a:t>A la suite de notre synthèse, nous pensons</a:t>
            </a:r>
          </a:p>
          <a:p>
            <a:endParaRPr lang="fr-FR" sz="1200" kern="1200" dirty="0">
              <a:solidFill>
                <a:schemeClr val="tx1"/>
              </a:solidFill>
              <a:effectLst/>
              <a:latin typeface="+mn-lt"/>
              <a:ea typeface="+mn-ea"/>
              <a:cs typeface="+mn-cs"/>
            </a:endParaRP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les objectifs des actions N°3 et N°4 sont loin d’être atteints</a:t>
            </a: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Comme le déclarait Gandhi, l’assainissement est plus important que l’indépendance</a:t>
            </a: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Pour que l’hygiène et l’assainissement deviennent une pratique quotidienne dans les écoles primaires de Ouahigouya, nous formulons les suggestions suivantes </a:t>
            </a:r>
          </a:p>
          <a:p>
            <a:endParaRPr lang="fr-FR" dirty="0"/>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12</a:t>
            </a:fld>
            <a:endParaRPr lang="fr-FR" dirty="0"/>
          </a:p>
        </p:txBody>
      </p:sp>
    </p:spTree>
    <p:extLst>
      <p:ext uri="{BB962C8B-B14F-4D97-AF65-F5344CB8AC3E}">
        <p14:creationId xmlns:p14="http://schemas.microsoft.com/office/powerpoint/2010/main" val="8440476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Nous suggérons vivement aux:</a:t>
            </a:r>
          </a:p>
          <a:p>
            <a:r>
              <a:rPr lang="fr-FR" dirty="0"/>
              <a:t>Respecter les consignes</a:t>
            </a:r>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13</a:t>
            </a:fld>
            <a:endParaRPr lang="fr-FR" dirty="0"/>
          </a:p>
        </p:txBody>
      </p:sp>
    </p:spTree>
    <p:extLst>
      <p:ext uri="{BB962C8B-B14F-4D97-AF65-F5344CB8AC3E}">
        <p14:creationId xmlns:p14="http://schemas.microsoft.com/office/powerpoint/2010/main" val="33637079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Nous pouvons donc conclure en rappelant que</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nous estimons avoir atteints nos objectifs quoique notre échantillon au départ était constitué de 141 écoles primaires de Ouahigouya ; publiques, privées confondues. En raison de la situation d’insécurité que traverse le Burkina Faso les 61 autres ont été fermées et nous avons pu enquêter 80 écoles primaires de la commune de Ouahigouya</a:t>
            </a:r>
          </a:p>
          <a:p>
            <a:endParaRPr lang="fr-FR" dirty="0"/>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14</a:t>
            </a:fld>
            <a:endParaRPr lang="fr-FR" dirty="0"/>
          </a:p>
        </p:txBody>
      </p:sp>
    </p:spTree>
    <p:extLst>
      <p:ext uri="{BB962C8B-B14F-4D97-AF65-F5344CB8AC3E}">
        <p14:creationId xmlns:p14="http://schemas.microsoft.com/office/powerpoint/2010/main" val="1148568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15</a:t>
            </a:fld>
            <a:endParaRPr lang="fr-FR" dirty="0"/>
          </a:p>
        </p:txBody>
      </p:sp>
    </p:spTree>
    <p:extLst>
      <p:ext uri="{BB962C8B-B14F-4D97-AF65-F5344CB8AC3E}">
        <p14:creationId xmlns:p14="http://schemas.microsoft.com/office/powerpoint/2010/main" val="30628436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 typeface="Wingdings" panose="05000000000000000000" pitchFamily="2" charset="2"/>
              <a:buChar char="Ø"/>
            </a:pPr>
            <a:r>
              <a:rPr lang="fr-FR" dirty="0"/>
              <a:t>La Déclaration universelle des droits de l'homme proclame à l'article 1 que «Tous les êtres humains naissent libres et égaux en dignité et en droits", et l'article 2 explique que «Chacun a droit à tous les droits</a:t>
            </a:r>
          </a:p>
          <a:p>
            <a:pPr marL="171450" indent="-171450">
              <a:buFont typeface="Wingdings" panose="05000000000000000000" pitchFamily="2" charset="2"/>
              <a:buChar char="Ø"/>
            </a:pPr>
            <a:r>
              <a:rPr lang="fr-FR" dirty="0"/>
              <a:t>La redevabilité est le processus par lequel les personnes vivant sous la juridiction d'un État peuvent s’assurer que ledit État respecte ses obligations à l'égard des droits humains relatifs à l'eau et à l'assainissement.</a:t>
            </a:r>
          </a:p>
          <a:p>
            <a:pPr marL="171450" indent="-171450">
              <a:buFont typeface="Wingdings" panose="05000000000000000000" pitchFamily="2" charset="2"/>
              <a:buChar char="Ø"/>
            </a:pPr>
            <a:r>
              <a:rPr lang="fr-FR" dirty="0"/>
              <a:t> 1) la non-discrimination et l’équité ; 2) l’accès à l’information et la transparence ; 3) la participation et l’inclusion ; 4) la redevabilité ou responsabilité des autorités publiques ; 5) la durabilité et la non-régression</a:t>
            </a:r>
          </a:p>
          <a:p>
            <a:pPr marL="171450" indent="-171450">
              <a:buFont typeface="Wingdings" panose="05000000000000000000" pitchFamily="2" charset="2"/>
              <a:buChar char="Ø"/>
            </a:pPr>
            <a:r>
              <a:rPr lang="fr-FR" dirty="0"/>
              <a:t> Pour ce faire, l’Etat burkinabè s’est doté en 2013 d’une Politique Nationale des Droits Humains et de la Promotion Civique (PNDHPC) pour d’une part promouvoir et défendre les droits humains et, d’autre part, amener les individus à assumer leur devoir vis-à-vis de la société, de l’Etat et des autres individus</a:t>
            </a:r>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16</a:t>
            </a:fld>
            <a:endParaRPr lang="fr-FR" dirty="0"/>
          </a:p>
        </p:txBody>
      </p:sp>
    </p:spTree>
    <p:extLst>
      <p:ext uri="{BB962C8B-B14F-4D97-AF65-F5344CB8AC3E}">
        <p14:creationId xmlns:p14="http://schemas.microsoft.com/office/powerpoint/2010/main" val="1428236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Notre présentation s’articulera autour des points suivants</a:t>
            </a:r>
          </a:p>
          <a:p>
            <a:pPr marL="171450" indent="-171450">
              <a:buFont typeface="Wingdings" panose="05000000000000000000" pitchFamily="2" charset="2"/>
              <a:buChar char="Ø"/>
            </a:pPr>
            <a:r>
              <a:rPr lang="fr-FR" dirty="0"/>
              <a:t>Nous nous pencherons sur la synthèse des résultats et discussions</a:t>
            </a:r>
          </a:p>
          <a:p>
            <a:pPr marL="171450" indent="-171450">
              <a:buFont typeface="Wingdings" panose="05000000000000000000" pitchFamily="2" charset="2"/>
              <a:buChar char="Ø"/>
            </a:pPr>
            <a:r>
              <a:rPr lang="fr-FR" dirty="0"/>
              <a:t>Puis nous présenterons les recommandations</a:t>
            </a:r>
          </a:p>
          <a:p>
            <a:r>
              <a:rPr lang="fr-FR" dirty="0"/>
              <a:t>Et pour terminer nous allons conclure.</a:t>
            </a:r>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2</a:t>
            </a:fld>
            <a:endParaRPr lang="fr-FR" dirty="0"/>
          </a:p>
        </p:txBody>
      </p:sp>
    </p:spTree>
    <p:extLst>
      <p:ext uri="{BB962C8B-B14F-4D97-AF65-F5344CB8AC3E}">
        <p14:creationId xmlns:p14="http://schemas.microsoft.com/office/powerpoint/2010/main" val="2743487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lvl="0"/>
            <a:r>
              <a:rPr lang="fr-FR" sz="1200" b="1" kern="1200" dirty="0">
                <a:solidFill>
                  <a:schemeClr val="tx1"/>
                </a:solidFill>
                <a:effectLst/>
                <a:latin typeface="+mn-lt"/>
                <a:ea typeface="+mn-ea"/>
                <a:cs typeface="+mn-cs"/>
              </a:rPr>
              <a:t>Problématique</a:t>
            </a: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Dans ce contexte de l’accès universel et continu </a:t>
            </a:r>
            <a:r>
              <a:rPr lang="fr-FR" sz="1200" b="1" kern="1200" dirty="0">
                <a:solidFill>
                  <a:schemeClr val="tx1"/>
                </a:solidFill>
                <a:effectLst/>
                <a:latin typeface="+mn-lt"/>
                <a:ea typeface="+mn-ea"/>
                <a:cs typeface="+mn-cs"/>
              </a:rPr>
              <a:t>aux services</a:t>
            </a:r>
            <a:r>
              <a:rPr lang="fr-FR" sz="1200" kern="1200" dirty="0">
                <a:solidFill>
                  <a:schemeClr val="tx1"/>
                </a:solidFill>
                <a:effectLst/>
                <a:latin typeface="+mn-lt"/>
                <a:ea typeface="+mn-ea"/>
                <a:cs typeface="+mn-cs"/>
              </a:rPr>
              <a:t> d’assainissement, la problématique de la gestion des blocs sanitaires dans les écoles primaires, se pose ainsi avec plus de pertinence. </a:t>
            </a:r>
          </a:p>
          <a:p>
            <a:r>
              <a:rPr lang="fr-FR" sz="1200" kern="1200" dirty="0">
                <a:solidFill>
                  <a:schemeClr val="tx1"/>
                </a:solidFill>
                <a:effectLst/>
                <a:latin typeface="+mn-lt"/>
                <a:ea typeface="+mn-ea"/>
                <a:cs typeface="+mn-cs"/>
              </a:rPr>
              <a:t> </a:t>
            </a:r>
          </a:p>
          <a:p>
            <a:r>
              <a:rPr lang="fr-FR" sz="1200" kern="1200" dirty="0">
                <a:solidFill>
                  <a:schemeClr val="tx1"/>
                </a:solidFill>
                <a:effectLst/>
                <a:latin typeface="+mn-lt"/>
                <a:ea typeface="+mn-ea"/>
                <a:cs typeface="+mn-cs"/>
              </a:rPr>
              <a:t>En effet, </a:t>
            </a:r>
            <a:r>
              <a:rPr lang="fr-FR" sz="1200" b="1" kern="1200" dirty="0">
                <a:solidFill>
                  <a:schemeClr val="tx1"/>
                </a:solidFill>
                <a:effectLst/>
                <a:latin typeface="+mn-lt"/>
                <a:ea typeface="+mn-ea"/>
                <a:cs typeface="+mn-cs"/>
              </a:rPr>
              <a:t>4.000.000</a:t>
            </a:r>
            <a:r>
              <a:rPr lang="fr-FR" sz="1200" kern="1200" dirty="0">
                <a:solidFill>
                  <a:schemeClr val="tx1"/>
                </a:solidFill>
                <a:effectLst/>
                <a:latin typeface="+mn-lt"/>
                <a:ea typeface="+mn-ea"/>
                <a:cs typeface="+mn-cs"/>
              </a:rPr>
              <a:t> de Burkinabès utilisent des latrines insalubres</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Qu’est ce qu’une latrine insalubre !? </a:t>
            </a: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Une étude documentaire faite par le Programme Eau et Assainissement montrait en 2012 que le Burkina Faso perd </a:t>
            </a:r>
            <a:r>
              <a:rPr lang="fr-FR" sz="1200" b="1" kern="1200" dirty="0">
                <a:solidFill>
                  <a:schemeClr val="tx1"/>
                </a:solidFill>
                <a:effectLst/>
                <a:latin typeface="+mn-lt"/>
                <a:ea typeface="+mn-ea"/>
                <a:cs typeface="+mn-cs"/>
              </a:rPr>
              <a:t>86 milliards</a:t>
            </a:r>
            <a:r>
              <a:rPr lang="fr-FR" sz="1200" kern="1200" dirty="0">
                <a:solidFill>
                  <a:schemeClr val="tx1"/>
                </a:solidFill>
                <a:effectLst/>
                <a:latin typeface="+mn-lt"/>
                <a:ea typeface="+mn-ea"/>
                <a:cs typeface="+mn-cs"/>
              </a:rPr>
              <a:t> FCFA chaque année à cause d’un mauvais assainissement.</a:t>
            </a:r>
          </a:p>
          <a:p>
            <a:endParaRPr lang="fr-FR" dirty="0"/>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3</a:t>
            </a:fld>
            <a:endParaRPr lang="fr-FR" dirty="0"/>
          </a:p>
        </p:txBody>
      </p:sp>
    </p:spTree>
    <p:extLst>
      <p:ext uri="{BB962C8B-B14F-4D97-AF65-F5344CB8AC3E}">
        <p14:creationId xmlns:p14="http://schemas.microsoft.com/office/powerpoint/2010/main" val="21052420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L’étude avait pour objectif</a:t>
            </a:r>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4</a:t>
            </a:fld>
            <a:endParaRPr lang="fr-FR" dirty="0"/>
          </a:p>
        </p:txBody>
      </p:sp>
    </p:spTree>
    <p:extLst>
      <p:ext uri="{BB962C8B-B14F-4D97-AF65-F5344CB8AC3E}">
        <p14:creationId xmlns:p14="http://schemas.microsoft.com/office/powerpoint/2010/main" val="293121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étudier cette problématique de l’assainissement, nous avons opéré des choix méthodologiques qui nous ont paru indispensables à l’étude.</a:t>
            </a:r>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5</a:t>
            </a:fld>
            <a:endParaRPr lang="fr-FR" dirty="0"/>
          </a:p>
        </p:txBody>
      </p:sp>
    </p:spTree>
    <p:extLst>
      <p:ext uri="{BB962C8B-B14F-4D97-AF65-F5344CB8AC3E}">
        <p14:creationId xmlns:p14="http://schemas.microsoft.com/office/powerpoint/2010/main" val="3400529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6</a:t>
            </a:fld>
            <a:endParaRPr lang="fr-FR" dirty="0"/>
          </a:p>
        </p:txBody>
      </p:sp>
    </p:spTree>
    <p:extLst>
      <p:ext uri="{BB962C8B-B14F-4D97-AF65-F5344CB8AC3E}">
        <p14:creationId xmlns:p14="http://schemas.microsoft.com/office/powerpoint/2010/main" val="3539009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57 publique dont …</a:t>
            </a:r>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7</a:t>
            </a:fld>
            <a:endParaRPr lang="fr-FR" dirty="0"/>
          </a:p>
        </p:txBody>
      </p:sp>
    </p:spTree>
    <p:extLst>
      <p:ext uri="{BB962C8B-B14F-4D97-AF65-F5344CB8AC3E}">
        <p14:creationId xmlns:p14="http://schemas.microsoft.com/office/powerpoint/2010/main" val="24263404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 typeface="Wingdings" panose="05000000000000000000" pitchFamily="2" charset="2"/>
              <a:buChar char="Ø"/>
            </a:pPr>
            <a:r>
              <a:rPr lang="fr-FR" dirty="0"/>
              <a:t>Les investigations sur le terrain ont porté sur 3 principaux type</a:t>
            </a:r>
          </a:p>
          <a:p>
            <a:r>
              <a:rPr lang="fr-FR" dirty="0"/>
              <a:t>Sur les 73 écoles possédant des latrines,</a:t>
            </a: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type VIP est plus utilisée à cause peut-être de ses multiples avantages tels que la possible maitrise des odeurs, la facilité d’exploitation</a:t>
            </a:r>
          </a:p>
          <a:p>
            <a:pPr marL="0" indent="0">
              <a:buFont typeface="Wingdings" panose="05000000000000000000" pitchFamily="2" charset="2"/>
              <a:buNone/>
            </a:pPr>
            <a:endParaRPr lang="fr-FR" sz="1200" kern="1200" dirty="0">
              <a:solidFill>
                <a:schemeClr val="tx1"/>
              </a:solidFill>
              <a:effectLst/>
              <a:latin typeface="+mn-lt"/>
              <a:ea typeface="+mn-ea"/>
              <a:cs typeface="+mn-cs"/>
            </a:endParaRPr>
          </a:p>
          <a:p>
            <a:pPr marL="171450" indent="-171450">
              <a:buFont typeface="Wingdings" panose="05000000000000000000" pitchFamily="2" charset="2"/>
              <a:buChar char="Ø"/>
            </a:pPr>
            <a:r>
              <a:rPr lang="fr-FR" sz="1200" kern="1200" dirty="0">
                <a:solidFill>
                  <a:schemeClr val="tx1"/>
                </a:solidFill>
                <a:effectLst/>
                <a:latin typeface="+mn-lt"/>
                <a:ea typeface="+mn-ea"/>
                <a:cs typeface="+mn-cs"/>
              </a:rPr>
              <a:t>Les investigations ont permis de déceler 02 formes de gestion qui sont:</a:t>
            </a:r>
            <a:endParaRPr lang="fr-FR" dirty="0"/>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8</a:t>
            </a:fld>
            <a:endParaRPr lang="fr-FR" dirty="0"/>
          </a:p>
        </p:txBody>
      </p:sp>
    </p:spTree>
    <p:extLst>
      <p:ext uri="{BB962C8B-B14F-4D97-AF65-F5344CB8AC3E}">
        <p14:creationId xmlns:p14="http://schemas.microsoft.com/office/powerpoint/2010/main" val="3194848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Toutes les écoles visitées disposent d’une APE qui gèrent une partie des finances de l’école</a:t>
            </a:r>
          </a:p>
          <a:p>
            <a:endParaRPr lang="fr-FR" dirty="0"/>
          </a:p>
          <a:p>
            <a:pPr marL="171450" indent="-171450">
              <a:buFont typeface="Wingdings" panose="05000000000000000000" pitchFamily="2" charset="2"/>
              <a:buChar char="Ø"/>
            </a:pPr>
            <a:r>
              <a:rPr lang="fr-FR" dirty="0"/>
              <a:t>Certaine écoles telle que les privées suivent un schéma de gestion organisationnelle quant aux autres écoles, les latrines sont construites sans que le directeur ne le demande (cas des écoles publiques)</a:t>
            </a:r>
          </a:p>
          <a:p>
            <a:pPr marL="171450" indent="-171450">
              <a:buFont typeface="Wingdings" panose="05000000000000000000" pitchFamily="2" charset="2"/>
              <a:buChar char="Ø"/>
            </a:pPr>
            <a:r>
              <a:rPr lang="fr-FR" dirty="0"/>
              <a:t>A présent passons au point suivant qui présente l’état et les formes d’usage des latrines et dispositifs de lavage des mains</a:t>
            </a:r>
          </a:p>
          <a:p>
            <a:pPr marL="0" indent="0">
              <a:buFont typeface="Wingdings" panose="05000000000000000000" pitchFamily="2" charset="2"/>
              <a:buNone/>
            </a:pPr>
            <a:r>
              <a:rPr lang="fr-FR" dirty="0">
                <a:solidFill>
                  <a:srgbClr val="C00000"/>
                </a:solidFill>
              </a:rPr>
              <a:t>réception</a:t>
            </a:r>
          </a:p>
        </p:txBody>
      </p:sp>
      <p:sp>
        <p:nvSpPr>
          <p:cNvPr id="4" name="Espace réservé du numéro de diapositive 3"/>
          <p:cNvSpPr>
            <a:spLocks noGrp="1"/>
          </p:cNvSpPr>
          <p:nvPr>
            <p:ph type="sldNum" sz="quarter" idx="5"/>
          </p:nvPr>
        </p:nvSpPr>
        <p:spPr/>
        <p:txBody>
          <a:bodyPr/>
          <a:lstStyle/>
          <a:p>
            <a:fld id="{CEF79B19-69E7-4DCC-9243-F3E9F98FD980}" type="slidenum">
              <a:rPr lang="fr-FR" smtClean="0"/>
              <a:t>9</a:t>
            </a:fld>
            <a:endParaRPr lang="fr-FR" dirty="0"/>
          </a:p>
        </p:txBody>
      </p:sp>
    </p:spTree>
    <p:extLst>
      <p:ext uri="{BB962C8B-B14F-4D97-AF65-F5344CB8AC3E}">
        <p14:creationId xmlns:p14="http://schemas.microsoft.com/office/powerpoint/2010/main" val="2389594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fr-FR"/>
              <a:t>Modifiez le style du titre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fr-FR"/>
              <a:t>Modifier le style des sous-titres du masque</a:t>
            </a:r>
            <a:endParaRPr lang="en-US" dirty="0"/>
          </a:p>
        </p:txBody>
      </p:sp>
      <p:sp>
        <p:nvSpPr>
          <p:cNvPr id="4" name="Date Placeholder 3"/>
          <p:cNvSpPr>
            <a:spLocks noGrp="1"/>
          </p:cNvSpPr>
          <p:nvPr>
            <p:ph type="dt" sz="half" idx="10"/>
          </p:nvPr>
        </p:nvSpPr>
        <p:spPr/>
        <p:txBody>
          <a:bodyPr/>
          <a:lstStyle/>
          <a:p>
            <a:fld id="{67AC61CA-FAF5-4465-B751-5FC461BCF7F1}" type="datetime1">
              <a:rPr lang="fr-FR" smtClean="0"/>
              <a:t>05/06/2020</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lvl1pPr algn="ctr">
              <a:defRPr/>
            </a:lvl1pPr>
          </a:lstStyle>
          <a:p>
            <a:fld id="{66E27DCB-49F9-415C-BF20-53E35CDCF77B}" type="slidenum">
              <a:rPr lang="fr-FR" smtClean="0"/>
              <a:pPr/>
              <a:t>‹N°›</a:t>
            </a:fld>
            <a:endParaRPr lang="fr-FR"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9179426"/>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03C8DC2-3320-48B5-8BCB-603CF61D7A16}" type="datetime1">
              <a:rPr lang="fr-FR" smtClean="0"/>
              <a:t>05/06/2020</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p>
            <a:fld id="{66E27DCB-49F9-415C-BF20-53E35CDCF77B}" type="slidenum">
              <a:rPr lang="fr-FR" smtClean="0"/>
              <a:t>‹N°›</a:t>
            </a:fld>
            <a:endParaRPr lang="fr-FR" dirty="0"/>
          </a:p>
        </p:txBody>
      </p:sp>
    </p:spTree>
    <p:extLst>
      <p:ext uri="{BB962C8B-B14F-4D97-AF65-F5344CB8AC3E}">
        <p14:creationId xmlns:p14="http://schemas.microsoft.com/office/powerpoint/2010/main" val="3325965648"/>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8063AE0-B324-4DD4-84A6-4015EA0E8CBE}" type="datetime1">
              <a:rPr lang="fr-FR" smtClean="0"/>
              <a:t>05/06/2020</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p>
            <a:fld id="{66E27DCB-49F9-415C-BF20-53E35CDCF77B}" type="slidenum">
              <a:rPr lang="fr-FR" smtClean="0"/>
              <a:t>‹N°›</a:t>
            </a:fld>
            <a:endParaRPr lang="fr-FR" dirty="0"/>
          </a:p>
        </p:txBody>
      </p:sp>
    </p:spTree>
    <p:extLst>
      <p:ext uri="{BB962C8B-B14F-4D97-AF65-F5344CB8AC3E}">
        <p14:creationId xmlns:p14="http://schemas.microsoft.com/office/powerpoint/2010/main" val="3318970334"/>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F3C20BD8-190C-4A7E-A882-7342876DC476}" type="datetime1">
              <a:rPr lang="fr-FR" smtClean="0"/>
              <a:t>05/06/2020</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lvl1pPr algn="ctr">
              <a:defRPr/>
            </a:lvl1pPr>
          </a:lstStyle>
          <a:p>
            <a:fld id="{66E27DCB-49F9-415C-BF20-53E35CDCF77B}" type="slidenum">
              <a:rPr lang="fr-FR" smtClean="0"/>
              <a:pPr/>
              <a:t>‹N°›</a:t>
            </a:fld>
            <a:endParaRPr lang="fr-FR" dirty="0"/>
          </a:p>
        </p:txBody>
      </p:sp>
    </p:spTree>
    <p:extLst>
      <p:ext uri="{BB962C8B-B14F-4D97-AF65-F5344CB8AC3E}">
        <p14:creationId xmlns:p14="http://schemas.microsoft.com/office/powerpoint/2010/main" val="787958155"/>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fr-FR"/>
              <a:t>Modifiez le style du titre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CE1D20F7-9D67-4575-A298-8AAF8129A5DC}" type="datetime1">
              <a:rPr lang="fr-FR" smtClean="0"/>
              <a:t>05/06/2020</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lvl1pPr algn="ctr">
              <a:defRPr/>
            </a:lvl1pPr>
          </a:lstStyle>
          <a:p>
            <a:fld id="{66E27DCB-49F9-415C-BF20-53E35CDCF77B}" type="slidenum">
              <a:rPr lang="fr-FR" smtClean="0"/>
              <a:pPr/>
              <a:t>‹N°›</a:t>
            </a:fld>
            <a:endParaRPr lang="fr-FR"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0351050"/>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fr-FR"/>
              <a:t>Modifiez le style du titre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926E4D4A-F2A1-46FF-A17A-13E99986FF2D}" type="datetime1">
              <a:rPr lang="fr-FR" smtClean="0"/>
              <a:t>05/06/2020</a:t>
            </a:fld>
            <a:endParaRPr lang="fr-FR" dirty="0"/>
          </a:p>
        </p:txBody>
      </p:sp>
      <p:sp>
        <p:nvSpPr>
          <p:cNvPr id="6" name="Footer Placeholder 5"/>
          <p:cNvSpPr>
            <a:spLocks noGrp="1"/>
          </p:cNvSpPr>
          <p:nvPr>
            <p:ph type="ftr" sz="quarter" idx="11"/>
          </p:nvPr>
        </p:nvSpPr>
        <p:spPr/>
        <p:txBody>
          <a:bodyPr/>
          <a:lstStyle/>
          <a:p>
            <a:endParaRPr lang="fr-FR" dirty="0"/>
          </a:p>
        </p:txBody>
      </p:sp>
      <p:sp>
        <p:nvSpPr>
          <p:cNvPr id="7" name="Slide Number Placeholder 6"/>
          <p:cNvSpPr>
            <a:spLocks noGrp="1"/>
          </p:cNvSpPr>
          <p:nvPr>
            <p:ph type="sldNum" sz="quarter" idx="12"/>
          </p:nvPr>
        </p:nvSpPr>
        <p:spPr/>
        <p:txBody>
          <a:bodyPr/>
          <a:lstStyle/>
          <a:p>
            <a:fld id="{66E27DCB-49F9-415C-BF20-53E35CDCF77B}" type="slidenum">
              <a:rPr lang="fr-FR" smtClean="0"/>
              <a:t>‹N°›</a:t>
            </a:fld>
            <a:endParaRPr lang="fr-FR" dirty="0"/>
          </a:p>
        </p:txBody>
      </p:sp>
    </p:spTree>
    <p:extLst>
      <p:ext uri="{BB962C8B-B14F-4D97-AF65-F5344CB8AC3E}">
        <p14:creationId xmlns:p14="http://schemas.microsoft.com/office/powerpoint/2010/main" val="2312264517"/>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fr-FR"/>
              <a:t>Modifiez le style du titre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1097280" y="2582335"/>
            <a:ext cx="4937760" cy="3286760"/>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6217920" y="2582334"/>
            <a:ext cx="4937760" cy="3286760"/>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F9A3F306-4370-4190-A26E-B348A57A57A5}" type="datetime1">
              <a:rPr lang="fr-FR" smtClean="0"/>
              <a:t>05/06/2020</a:t>
            </a:fld>
            <a:endParaRPr lang="fr-FR" dirty="0"/>
          </a:p>
        </p:txBody>
      </p:sp>
      <p:sp>
        <p:nvSpPr>
          <p:cNvPr id="8" name="Footer Placeholder 7"/>
          <p:cNvSpPr>
            <a:spLocks noGrp="1"/>
          </p:cNvSpPr>
          <p:nvPr>
            <p:ph type="ftr" sz="quarter" idx="11"/>
          </p:nvPr>
        </p:nvSpPr>
        <p:spPr/>
        <p:txBody>
          <a:bodyPr/>
          <a:lstStyle/>
          <a:p>
            <a:endParaRPr lang="fr-FR" dirty="0"/>
          </a:p>
        </p:txBody>
      </p:sp>
      <p:sp>
        <p:nvSpPr>
          <p:cNvPr id="9" name="Slide Number Placeholder 8"/>
          <p:cNvSpPr>
            <a:spLocks noGrp="1"/>
          </p:cNvSpPr>
          <p:nvPr>
            <p:ph type="sldNum" sz="quarter" idx="12"/>
          </p:nvPr>
        </p:nvSpPr>
        <p:spPr/>
        <p:txBody>
          <a:bodyPr/>
          <a:lstStyle/>
          <a:p>
            <a:fld id="{66E27DCB-49F9-415C-BF20-53E35CDCF77B}" type="slidenum">
              <a:rPr lang="fr-FR" smtClean="0"/>
              <a:t>‹N°›</a:t>
            </a:fld>
            <a:endParaRPr lang="fr-FR" dirty="0"/>
          </a:p>
        </p:txBody>
      </p:sp>
    </p:spTree>
    <p:extLst>
      <p:ext uri="{BB962C8B-B14F-4D97-AF65-F5344CB8AC3E}">
        <p14:creationId xmlns:p14="http://schemas.microsoft.com/office/powerpoint/2010/main" val="3092028718"/>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744EAAB7-62FF-4178-B074-0354FD372F53}" type="datetime1">
              <a:rPr lang="fr-FR" smtClean="0"/>
              <a:t>05/06/2020</a:t>
            </a:fld>
            <a:endParaRPr lang="fr-FR" dirty="0"/>
          </a:p>
        </p:txBody>
      </p:sp>
      <p:sp>
        <p:nvSpPr>
          <p:cNvPr id="4" name="Footer Placeholder 3"/>
          <p:cNvSpPr>
            <a:spLocks noGrp="1"/>
          </p:cNvSpPr>
          <p:nvPr>
            <p:ph type="ftr" sz="quarter" idx="11"/>
          </p:nvPr>
        </p:nvSpPr>
        <p:spPr/>
        <p:txBody>
          <a:bodyPr/>
          <a:lstStyle/>
          <a:p>
            <a:endParaRPr lang="fr-FR" dirty="0"/>
          </a:p>
        </p:txBody>
      </p:sp>
      <p:sp>
        <p:nvSpPr>
          <p:cNvPr id="5" name="Slide Number Placeholder 4"/>
          <p:cNvSpPr>
            <a:spLocks noGrp="1"/>
          </p:cNvSpPr>
          <p:nvPr>
            <p:ph type="sldNum" sz="quarter" idx="12"/>
          </p:nvPr>
        </p:nvSpPr>
        <p:spPr/>
        <p:txBody>
          <a:bodyPr/>
          <a:lstStyle/>
          <a:p>
            <a:fld id="{66E27DCB-49F9-415C-BF20-53E35CDCF77B}" type="slidenum">
              <a:rPr lang="fr-FR" smtClean="0"/>
              <a:t>‹N°›</a:t>
            </a:fld>
            <a:endParaRPr lang="fr-FR" dirty="0"/>
          </a:p>
        </p:txBody>
      </p:sp>
    </p:spTree>
    <p:extLst>
      <p:ext uri="{BB962C8B-B14F-4D97-AF65-F5344CB8AC3E}">
        <p14:creationId xmlns:p14="http://schemas.microsoft.com/office/powerpoint/2010/main" val="4129035842"/>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B93C86C-27A7-4303-85E9-105E8A4D42B0}" type="datetime1">
              <a:rPr lang="fr-FR" smtClean="0"/>
              <a:t>05/06/2020</a:t>
            </a:fld>
            <a:endParaRPr lang="fr-FR"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fr-FR" dirty="0"/>
          </a:p>
        </p:txBody>
      </p:sp>
      <p:sp>
        <p:nvSpPr>
          <p:cNvPr id="9" name="Slide Number Placeholder 8"/>
          <p:cNvSpPr>
            <a:spLocks noGrp="1"/>
          </p:cNvSpPr>
          <p:nvPr>
            <p:ph type="sldNum" sz="quarter" idx="12"/>
          </p:nvPr>
        </p:nvSpPr>
        <p:spPr/>
        <p:txBody>
          <a:bodyPr/>
          <a:lstStyle/>
          <a:p>
            <a:fld id="{66E27DCB-49F9-415C-BF20-53E35CDCF77B}" type="slidenum">
              <a:rPr lang="fr-FR" smtClean="0"/>
              <a:t>‹N°›</a:t>
            </a:fld>
            <a:endParaRPr lang="fr-FR" dirty="0"/>
          </a:p>
        </p:txBody>
      </p:sp>
    </p:spTree>
    <p:extLst>
      <p:ext uri="{BB962C8B-B14F-4D97-AF65-F5344CB8AC3E}">
        <p14:creationId xmlns:p14="http://schemas.microsoft.com/office/powerpoint/2010/main" val="2575906919"/>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fr-FR"/>
              <a:t>Modifiez le style du titre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8C5418D-3F8D-42E6-9685-CDD500C4FCD9}" type="datetime1">
              <a:rPr lang="fr-FR" smtClean="0"/>
              <a:t>05/06/2020</a:t>
            </a:fld>
            <a:endParaRPr lang="fr-FR"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fr-FR"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6E27DCB-49F9-415C-BF20-53E35CDCF77B}" type="slidenum">
              <a:rPr lang="fr-FR" smtClean="0"/>
              <a:t>‹N°›</a:t>
            </a:fld>
            <a:endParaRPr lang="fr-FR" dirty="0"/>
          </a:p>
        </p:txBody>
      </p:sp>
    </p:spTree>
    <p:extLst>
      <p:ext uri="{BB962C8B-B14F-4D97-AF65-F5344CB8AC3E}">
        <p14:creationId xmlns:p14="http://schemas.microsoft.com/office/powerpoint/2010/main" val="3934872801"/>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fr-FR"/>
              <a:t>Modifiez le style du titre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dirty="0"/>
              <a:t>Cliquez sur l'icône pour ajouter une image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24641B89-9501-4534-8F41-1F58EB47A569}" type="datetime1">
              <a:rPr lang="fr-FR" smtClean="0"/>
              <a:t>05/06/2020</a:t>
            </a:fld>
            <a:endParaRPr lang="fr-FR" dirty="0"/>
          </a:p>
        </p:txBody>
      </p:sp>
      <p:sp>
        <p:nvSpPr>
          <p:cNvPr id="6" name="Footer Placeholder 5"/>
          <p:cNvSpPr>
            <a:spLocks noGrp="1"/>
          </p:cNvSpPr>
          <p:nvPr>
            <p:ph type="ftr" sz="quarter" idx="11"/>
          </p:nvPr>
        </p:nvSpPr>
        <p:spPr/>
        <p:txBody>
          <a:bodyPr/>
          <a:lstStyle/>
          <a:p>
            <a:endParaRPr lang="fr-FR" dirty="0"/>
          </a:p>
        </p:txBody>
      </p:sp>
      <p:sp>
        <p:nvSpPr>
          <p:cNvPr id="7" name="Slide Number Placeholder 6"/>
          <p:cNvSpPr>
            <a:spLocks noGrp="1"/>
          </p:cNvSpPr>
          <p:nvPr>
            <p:ph type="sldNum" sz="quarter" idx="12"/>
          </p:nvPr>
        </p:nvSpPr>
        <p:spPr/>
        <p:txBody>
          <a:bodyPr/>
          <a:lstStyle/>
          <a:p>
            <a:fld id="{66E27DCB-49F9-415C-BF20-53E35CDCF77B}" type="slidenum">
              <a:rPr lang="fr-FR" smtClean="0"/>
              <a:t>‹N°›</a:t>
            </a:fld>
            <a:endParaRPr lang="fr-FR" dirty="0"/>
          </a:p>
        </p:txBody>
      </p:sp>
    </p:spTree>
    <p:extLst>
      <p:ext uri="{BB962C8B-B14F-4D97-AF65-F5344CB8AC3E}">
        <p14:creationId xmlns:p14="http://schemas.microsoft.com/office/powerpoint/2010/main" val="835148331"/>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fr-FR"/>
              <a:t>Modifiez le style du titre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051DE24-789B-4E42-BB3D-4827E933818D}" type="datetime1">
              <a:rPr lang="fr-FR" smtClean="0"/>
              <a:t>05/06/2020</a:t>
            </a:fld>
            <a:endParaRPr lang="fr-FR"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fr-FR"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ctr">
              <a:defRPr sz="1600">
                <a:solidFill>
                  <a:srgbClr val="FFFFFF"/>
                </a:solidFill>
                <a:latin typeface="Times New Roman" panose="02020603050405020304" pitchFamily="18" charset="0"/>
                <a:cs typeface="Times New Roman" panose="02020603050405020304" pitchFamily="18" charset="0"/>
              </a:defRPr>
            </a:lvl1pPr>
          </a:lstStyle>
          <a:p>
            <a:fld id="{66E27DCB-49F9-415C-BF20-53E35CDCF77B}" type="slidenum">
              <a:rPr lang="fr-FR" smtClean="0"/>
              <a:pPr/>
              <a:t>‹N°›</a:t>
            </a:fld>
            <a:endParaRPr lang="fr-FR"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506869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1.jpeg"/><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Imag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062" y="0"/>
            <a:ext cx="12205062" cy="6858000"/>
          </a:xfrm>
          <a:prstGeom prst="rect">
            <a:avLst/>
          </a:prstGeom>
        </p:spPr>
      </p:pic>
      <p:pic>
        <p:nvPicPr>
          <p:cNvPr id="10" name="Imag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08" y="60871"/>
            <a:ext cx="2129245" cy="1660727"/>
          </a:xfrm>
          <a:prstGeom prst="rect">
            <a:avLst/>
          </a:prstGeom>
        </p:spPr>
      </p:pic>
      <p:sp>
        <p:nvSpPr>
          <p:cNvPr id="7" name="Rectangle à coins arrondis 6"/>
          <p:cNvSpPr/>
          <p:nvPr/>
        </p:nvSpPr>
        <p:spPr>
          <a:xfrm>
            <a:off x="497541" y="2649071"/>
            <a:ext cx="11415783" cy="2245659"/>
          </a:xfrm>
          <a:prstGeom prst="roundRect">
            <a:avLst/>
          </a:prstGeom>
          <a:solidFill>
            <a:schemeClr val="accent1">
              <a:lumMod val="50000"/>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Sous-titre 2"/>
          <p:cNvSpPr>
            <a:spLocks noGrp="1"/>
          </p:cNvSpPr>
          <p:nvPr>
            <p:ph type="subTitle" idx="1"/>
          </p:nvPr>
        </p:nvSpPr>
        <p:spPr>
          <a:xfrm>
            <a:off x="113786" y="1518557"/>
            <a:ext cx="12183292" cy="5278572"/>
          </a:xfrm>
        </p:spPr>
        <p:txBody>
          <a:bodyPr/>
          <a:lstStyle/>
          <a:p>
            <a:pPr algn="ctr"/>
            <a:endParaRPr lang="fr-FR" sz="2800" b="1" u="sng" dirty="0">
              <a:solidFill>
                <a:schemeClr val="bg1"/>
              </a:solidFill>
              <a:latin typeface="Times New Roman" panose="02020603050405020304" pitchFamily="18" charset="0"/>
              <a:cs typeface="Times New Roman" panose="02020603050405020304" pitchFamily="18" charset="0"/>
            </a:endParaRPr>
          </a:p>
          <a:p>
            <a:pPr algn="ctr"/>
            <a:endParaRPr lang="fr-FR" sz="2800" b="1" u="sng" dirty="0">
              <a:solidFill>
                <a:schemeClr val="bg1"/>
              </a:solidFill>
              <a:latin typeface="Times New Roman" panose="02020603050405020304" pitchFamily="18" charset="0"/>
              <a:cs typeface="Times New Roman" panose="02020603050405020304" pitchFamily="18" charset="0"/>
            </a:endParaRPr>
          </a:p>
          <a:p>
            <a:pPr algn="ctr"/>
            <a:r>
              <a:rPr lang="fr-FR" sz="2800" b="1" u="sng" dirty="0">
                <a:solidFill>
                  <a:schemeClr val="bg1"/>
                </a:solidFill>
                <a:latin typeface="Times New Roman" panose="02020603050405020304" pitchFamily="18" charset="0"/>
                <a:cs typeface="Times New Roman" panose="02020603050405020304" pitchFamily="18" charset="0"/>
              </a:rPr>
              <a:t>THÈME</a:t>
            </a:r>
            <a:r>
              <a:rPr lang="fr-FR" sz="2800" b="1" dirty="0">
                <a:solidFill>
                  <a:schemeClr val="bg1"/>
                </a:solidFill>
                <a:latin typeface="Times New Roman" panose="02020603050405020304" pitchFamily="18" charset="0"/>
                <a:cs typeface="Times New Roman" panose="02020603050405020304" pitchFamily="18" charset="0"/>
              </a:rPr>
              <a:t> :</a:t>
            </a:r>
          </a:p>
          <a:p>
            <a:pPr algn="ctr"/>
            <a:r>
              <a:rPr lang="fr-FR" sz="2800" b="1" dirty="0">
                <a:solidFill>
                  <a:schemeClr val="bg1"/>
                </a:solidFill>
                <a:latin typeface="Times New Roman" panose="02020603050405020304" pitchFamily="18" charset="0"/>
                <a:cs typeface="Times New Roman" panose="02020603050405020304" pitchFamily="18" charset="0"/>
              </a:rPr>
              <a:t> GESTION DES BLOCS SANITAIRES DANS LES                                   ECOLES PRIMAIRES :CAS DE LA COMMUNE DE OUAHIGOUYA</a:t>
            </a:r>
            <a:endParaRPr lang="fr-FR" sz="2800" dirty="0">
              <a:solidFill>
                <a:schemeClr val="bg1"/>
              </a:solidFill>
              <a:latin typeface="Times New Roman" panose="02020603050405020304" pitchFamily="18" charset="0"/>
              <a:cs typeface="Times New Roman" panose="02020603050405020304" pitchFamily="18" charset="0"/>
            </a:endParaRPr>
          </a:p>
          <a:p>
            <a:pPr algn="ctr"/>
            <a:r>
              <a:rPr lang="fr-FR" b="1" dirty="0">
                <a:solidFill>
                  <a:schemeClr val="bg1"/>
                </a:solidFill>
                <a:latin typeface="Times New Roman" panose="02020603050405020304" pitchFamily="18" charset="0"/>
                <a:cs typeface="Times New Roman" panose="02020603050405020304" pitchFamily="18" charset="0"/>
              </a:rPr>
              <a:t> </a:t>
            </a:r>
            <a:r>
              <a:rPr lang="fr-FR" sz="1600" b="1" dirty="0">
                <a:solidFill>
                  <a:schemeClr val="bg1"/>
                </a:solidFill>
                <a:latin typeface="Times New Roman" panose="02020603050405020304" pitchFamily="18" charset="0"/>
                <a:cs typeface="Times New Roman" panose="02020603050405020304" pitchFamily="18" charset="0"/>
              </a:rPr>
              <a:t>(</a:t>
            </a:r>
            <a:r>
              <a:rPr lang="fr-FR" sz="1200" b="1" dirty="0">
                <a:solidFill>
                  <a:schemeClr val="bg1"/>
                </a:solidFill>
                <a:latin typeface="Times New Roman" panose="02020603050405020304" pitchFamily="18" charset="0"/>
                <a:cs typeface="Times New Roman" panose="02020603050405020304" pitchFamily="18" charset="0"/>
              </a:rPr>
              <a:t>Stage</a:t>
            </a:r>
            <a:r>
              <a:rPr lang="fr-FR" sz="1600" b="1" dirty="0">
                <a:solidFill>
                  <a:schemeClr val="bg1"/>
                </a:solidFill>
                <a:latin typeface="Times New Roman" panose="02020603050405020304" pitchFamily="18" charset="0"/>
                <a:cs typeface="Times New Roman" panose="02020603050405020304" pitchFamily="18" charset="0"/>
              </a:rPr>
              <a:t> </a:t>
            </a:r>
            <a:r>
              <a:rPr lang="fr-FR" sz="1200" b="1" dirty="0">
                <a:solidFill>
                  <a:schemeClr val="bg1"/>
                </a:solidFill>
                <a:latin typeface="Times New Roman" panose="02020603050405020304" pitchFamily="18" charset="0"/>
                <a:cs typeface="Times New Roman" panose="02020603050405020304" pitchFamily="18" charset="0"/>
              </a:rPr>
              <a:t>effectue du 17 juin au 23 décembre 2019 </a:t>
            </a:r>
            <a:r>
              <a:rPr lang="fr-FR" sz="1600" b="1" cap="none" dirty="0">
                <a:solidFill>
                  <a:schemeClr val="bg1"/>
                </a:solidFill>
                <a:latin typeface="Times New Roman" panose="02020603050405020304" pitchFamily="18" charset="0"/>
                <a:cs typeface="Times New Roman" panose="02020603050405020304" pitchFamily="18" charset="0"/>
              </a:rPr>
              <a:t>à l’ONEA</a:t>
            </a:r>
            <a:r>
              <a:rPr lang="fr-FR" sz="1600" b="1" dirty="0">
                <a:solidFill>
                  <a:schemeClr val="bg1"/>
                </a:solidFill>
                <a:latin typeface="Times New Roman" panose="02020603050405020304" pitchFamily="18" charset="0"/>
                <a:cs typeface="Times New Roman" panose="02020603050405020304" pitchFamily="18" charset="0"/>
              </a:rPr>
              <a:t>)</a:t>
            </a:r>
            <a:endParaRPr lang="fr-FR" sz="1600" dirty="0">
              <a:solidFill>
                <a:schemeClr val="bg1"/>
              </a:solidFill>
              <a:latin typeface="Times New Roman" panose="02020603050405020304" pitchFamily="18" charset="0"/>
              <a:cs typeface="Times New Roman" panose="02020603050405020304" pitchFamily="18" charset="0"/>
            </a:endParaRPr>
          </a:p>
          <a:p>
            <a:endParaRPr lang="fr-FR" dirty="0"/>
          </a:p>
        </p:txBody>
      </p:sp>
      <p:sp>
        <p:nvSpPr>
          <p:cNvPr id="8" name="Rectangle 7"/>
          <p:cNvSpPr/>
          <p:nvPr/>
        </p:nvSpPr>
        <p:spPr>
          <a:xfrm>
            <a:off x="268941" y="5072717"/>
            <a:ext cx="3133165" cy="1529789"/>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bg1"/>
                </a:solidFill>
              </a:rPr>
              <a:t>Présenté par:</a:t>
            </a:r>
          </a:p>
          <a:p>
            <a:pPr algn="ctr"/>
            <a:r>
              <a:rPr lang="fr-FR" b="1" dirty="0">
                <a:solidFill>
                  <a:schemeClr val="bg1"/>
                </a:solidFill>
              </a:rPr>
              <a:t>Elsi Florida OUEDRAOGO</a:t>
            </a:r>
            <a:endParaRPr lang="fr-FR" dirty="0">
              <a:solidFill>
                <a:schemeClr val="bg1"/>
              </a:solidFill>
              <a:latin typeface="Times New Roman" panose="02020603050405020304" pitchFamily="18" charset="0"/>
              <a:cs typeface="Times New Roman" panose="02020603050405020304" pitchFamily="18" charset="0"/>
            </a:endParaRPr>
          </a:p>
          <a:p>
            <a:pPr algn="ctr"/>
            <a:endParaRPr lang="fr-FR" dirty="0"/>
          </a:p>
        </p:txBody>
      </p:sp>
      <p:sp>
        <p:nvSpPr>
          <p:cNvPr id="9" name="Rectangle 8"/>
          <p:cNvSpPr/>
          <p:nvPr/>
        </p:nvSpPr>
        <p:spPr>
          <a:xfrm>
            <a:off x="8400700" y="4998757"/>
            <a:ext cx="3791300" cy="1677708"/>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solidFill>
              </a:rPr>
              <a:t>Sous la direction de:</a:t>
            </a:r>
          </a:p>
          <a:p>
            <a:r>
              <a:rPr lang="fr-FR" b="1" dirty="0">
                <a:solidFill>
                  <a:schemeClr val="bg1"/>
                </a:solidFill>
              </a:rPr>
              <a:t>M. WETHE Joseph,  </a:t>
            </a:r>
            <a:endParaRPr lang="fr-FR" dirty="0">
              <a:solidFill>
                <a:schemeClr val="bg1"/>
              </a:solidFill>
            </a:endParaRPr>
          </a:p>
          <a:p>
            <a:r>
              <a:rPr lang="fr-FR" dirty="0">
                <a:solidFill>
                  <a:schemeClr val="bg1"/>
                </a:solidFill>
              </a:rPr>
              <a:t>(Professeur de suivi)</a:t>
            </a:r>
          </a:p>
          <a:p>
            <a:endParaRPr lang="fr-FR" dirty="0">
              <a:solidFill>
                <a:schemeClr val="bg1"/>
              </a:solidFill>
            </a:endParaRPr>
          </a:p>
          <a:p>
            <a:r>
              <a:rPr lang="fr-FR" b="1" dirty="0">
                <a:solidFill>
                  <a:schemeClr val="bg1"/>
                </a:solidFill>
              </a:rPr>
              <a:t>M. KONDE Stéphane Joseph,</a:t>
            </a:r>
          </a:p>
          <a:p>
            <a:r>
              <a:rPr lang="fr-FR" dirty="0">
                <a:solidFill>
                  <a:schemeClr val="bg1"/>
                </a:solidFill>
              </a:rPr>
              <a:t>(Maître de stage)</a:t>
            </a:r>
          </a:p>
        </p:txBody>
      </p:sp>
      <p:sp>
        <p:nvSpPr>
          <p:cNvPr id="4" name="ZoneTexte 3">
            <a:extLst>
              <a:ext uri="{FF2B5EF4-FFF2-40B4-BE49-F238E27FC236}">
                <a16:creationId xmlns:a16="http://schemas.microsoft.com/office/drawing/2014/main" id="{12021AA9-B3AE-40D7-8494-0C5057064472}"/>
              </a:ext>
            </a:extLst>
          </p:cNvPr>
          <p:cNvSpPr txBox="1"/>
          <p:nvPr/>
        </p:nvSpPr>
        <p:spPr>
          <a:xfrm>
            <a:off x="2264801" y="1428128"/>
            <a:ext cx="8098971" cy="923330"/>
          </a:xfrm>
          <a:prstGeom prst="rect">
            <a:avLst/>
          </a:prstGeom>
          <a:noFill/>
        </p:spPr>
        <p:txBody>
          <a:bodyPr wrap="square" rtlCol="0" anchor="b">
            <a:spAutoFit/>
          </a:bodyPr>
          <a:lstStyle/>
          <a:p>
            <a:pPr algn="ctr"/>
            <a:r>
              <a:rPr lang="fr-FR" b="1" dirty="0">
                <a:solidFill>
                  <a:schemeClr val="bg1"/>
                </a:solidFill>
                <a:latin typeface="Times New Roman" panose="02020603050405020304" pitchFamily="18" charset="0"/>
                <a:cs typeface="Times New Roman" panose="02020603050405020304" pitchFamily="18" charset="0"/>
              </a:rPr>
              <a:t>Rapport de stage de fin de cycle présenté comme exigence partielle</a:t>
            </a:r>
            <a:endParaRPr lang="fr-FR" dirty="0">
              <a:solidFill>
                <a:schemeClr val="bg1"/>
              </a:solidFill>
              <a:latin typeface="Times New Roman" panose="02020603050405020304" pitchFamily="18" charset="0"/>
              <a:cs typeface="Times New Roman" panose="02020603050405020304" pitchFamily="18" charset="0"/>
            </a:endParaRPr>
          </a:p>
          <a:p>
            <a:pPr algn="ctr"/>
            <a:r>
              <a:rPr lang="fr-FR" b="1" dirty="0">
                <a:solidFill>
                  <a:schemeClr val="bg1"/>
                </a:solidFill>
                <a:latin typeface="Times New Roman" panose="02020603050405020304" pitchFamily="18" charset="0"/>
                <a:cs typeface="Times New Roman" panose="02020603050405020304" pitchFamily="18" charset="0"/>
              </a:rPr>
              <a:t>pour l’obtention de la licence en eau hygiène et assainissement</a:t>
            </a:r>
          </a:p>
          <a:p>
            <a:endParaRPr lang="fr-FR" dirty="0"/>
          </a:p>
        </p:txBody>
      </p:sp>
    </p:spTree>
    <p:extLst>
      <p:ext uri="{BB962C8B-B14F-4D97-AF65-F5344CB8AC3E}">
        <p14:creationId xmlns:p14="http://schemas.microsoft.com/office/powerpoint/2010/main" val="2152720458"/>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re 11">
            <a:extLst>
              <a:ext uri="{FF2B5EF4-FFF2-40B4-BE49-F238E27FC236}">
                <a16:creationId xmlns:a16="http://schemas.microsoft.com/office/drawing/2014/main" id="{3708B880-2563-4DA9-84DD-4895DF604D16}"/>
              </a:ext>
            </a:extLst>
          </p:cNvPr>
          <p:cNvSpPr>
            <a:spLocks noGrp="1"/>
          </p:cNvSpPr>
          <p:nvPr>
            <p:ph type="title"/>
          </p:nvPr>
        </p:nvSpPr>
        <p:spPr/>
        <p:txBody>
          <a:bodyPr anchor="ctr">
            <a:normAutofit/>
          </a:bodyPr>
          <a:lstStyle/>
          <a:p>
            <a:pPr algn="ctr"/>
            <a:r>
              <a:rPr lang="fr-FR" b="1" dirty="0">
                <a:solidFill>
                  <a:srgbClr val="B85348"/>
                </a:solidFill>
                <a:latin typeface="Times New Roman" panose="02020603050405020304" pitchFamily="18" charset="0"/>
                <a:cs typeface="Times New Roman" panose="02020603050405020304" pitchFamily="18" charset="0"/>
              </a:rPr>
              <a:t>SYNTHÈSE DES RÉSULTATS ET DISCUSSIONS (4/6)</a:t>
            </a:r>
            <a:endParaRPr lang="fr-FR" dirty="0"/>
          </a:p>
        </p:txBody>
      </p:sp>
      <p:sp>
        <p:nvSpPr>
          <p:cNvPr id="3" name="Espace réservé du texte 2">
            <a:extLst>
              <a:ext uri="{FF2B5EF4-FFF2-40B4-BE49-F238E27FC236}">
                <a16:creationId xmlns:a16="http://schemas.microsoft.com/office/drawing/2014/main" id="{2F6D96D6-C18E-4B7A-9694-D9A58352C39F}"/>
              </a:ext>
            </a:extLst>
          </p:cNvPr>
          <p:cNvSpPr>
            <a:spLocks noGrp="1"/>
          </p:cNvSpPr>
          <p:nvPr>
            <p:ph type="body" idx="1"/>
          </p:nvPr>
        </p:nvSpPr>
        <p:spPr>
          <a:xfrm>
            <a:off x="636271" y="2108290"/>
            <a:ext cx="4937760" cy="736282"/>
          </a:xfrm>
        </p:spPr>
        <p:txBody>
          <a:bodyPr/>
          <a:lstStyle/>
          <a:p>
            <a:pPr algn="ctr"/>
            <a:r>
              <a:rPr lang="fr-FR" dirty="0">
                <a:solidFill>
                  <a:srgbClr val="B85348"/>
                </a:solidFill>
                <a:latin typeface="Times New Roman" panose="02020603050405020304" pitchFamily="18" charset="0"/>
                <a:cs typeface="Times New Roman" panose="02020603050405020304" pitchFamily="18" charset="0"/>
              </a:rPr>
              <a:t>ECOLE clôturée</a:t>
            </a:r>
          </a:p>
        </p:txBody>
      </p:sp>
      <p:sp>
        <p:nvSpPr>
          <p:cNvPr id="5" name="Espace réservé du texte 4">
            <a:extLst>
              <a:ext uri="{FF2B5EF4-FFF2-40B4-BE49-F238E27FC236}">
                <a16:creationId xmlns:a16="http://schemas.microsoft.com/office/drawing/2014/main" id="{217EB7DB-635D-405C-A3EB-F64D32112080}"/>
              </a:ext>
            </a:extLst>
          </p:cNvPr>
          <p:cNvSpPr>
            <a:spLocks noGrp="1"/>
          </p:cNvSpPr>
          <p:nvPr>
            <p:ph type="body" sz="quarter" idx="3"/>
          </p:nvPr>
        </p:nvSpPr>
        <p:spPr>
          <a:xfrm>
            <a:off x="6617969" y="2075464"/>
            <a:ext cx="4937760" cy="736282"/>
          </a:xfrm>
        </p:spPr>
        <p:txBody>
          <a:bodyPr/>
          <a:lstStyle/>
          <a:p>
            <a:pPr algn="ctr"/>
            <a:r>
              <a:rPr lang="fr-FR" dirty="0">
                <a:solidFill>
                  <a:srgbClr val="B85348"/>
                </a:solidFill>
                <a:latin typeface="Times New Roman" panose="02020603050405020304" pitchFamily="18" charset="0"/>
                <a:cs typeface="Times New Roman" panose="02020603050405020304" pitchFamily="18" charset="0"/>
              </a:rPr>
              <a:t>ECOLE NON clôturée</a:t>
            </a:r>
          </a:p>
        </p:txBody>
      </p:sp>
      <p:pic>
        <p:nvPicPr>
          <p:cNvPr id="10" name="Espace réservé du contenu 9">
            <a:extLst>
              <a:ext uri="{FF2B5EF4-FFF2-40B4-BE49-F238E27FC236}">
                <a16:creationId xmlns:a16="http://schemas.microsoft.com/office/drawing/2014/main" id="{331FC516-B7BB-4717-AA30-D6A183758CCD}"/>
              </a:ext>
            </a:extLst>
          </p:cNvPr>
          <p:cNvPicPr>
            <a:picLocks noGrp="1" noChangeAspect="1"/>
          </p:cNvPicPr>
          <p:nvPr>
            <p:ph sz="quarter" idx="4"/>
          </p:nvPr>
        </p:nvPicPr>
        <p:blipFill>
          <a:blip r:embed="rId3" cstate="print">
            <a:extLst>
              <a:ext uri="{28A0092B-C50C-407E-A947-70E740481C1C}">
                <a14:useLocalDpi xmlns:a14="http://schemas.microsoft.com/office/drawing/2010/main" val="0"/>
              </a:ext>
            </a:extLst>
          </a:blip>
          <a:srcRect/>
          <a:stretch/>
        </p:blipFill>
        <p:spPr>
          <a:xfrm>
            <a:off x="914400" y="2622341"/>
            <a:ext cx="4937760" cy="3703320"/>
          </a:xfrm>
        </p:spPr>
      </p:pic>
      <p:sp>
        <p:nvSpPr>
          <p:cNvPr id="6" name="Espace réservé du numéro de diapositive 5">
            <a:extLst>
              <a:ext uri="{FF2B5EF4-FFF2-40B4-BE49-F238E27FC236}">
                <a16:creationId xmlns:a16="http://schemas.microsoft.com/office/drawing/2014/main" id="{D05A68BE-D986-4847-82D3-75D5D76674D7}"/>
              </a:ext>
            </a:extLst>
          </p:cNvPr>
          <p:cNvSpPr>
            <a:spLocks noGrp="1"/>
          </p:cNvSpPr>
          <p:nvPr>
            <p:ph type="sldNum" sz="quarter" idx="12"/>
          </p:nvPr>
        </p:nvSpPr>
        <p:spPr/>
        <p:txBody>
          <a:bodyPr/>
          <a:lstStyle/>
          <a:p>
            <a:fld id="{66E27DCB-49F9-415C-BF20-53E35CDCF77B}" type="slidenum">
              <a:rPr lang="fr-FR" smtClean="0"/>
              <a:pPr/>
              <a:t>10</a:t>
            </a:fld>
            <a:endParaRPr lang="fr-FR" dirty="0"/>
          </a:p>
        </p:txBody>
      </p:sp>
      <p:pic>
        <p:nvPicPr>
          <p:cNvPr id="8" name="Espace réservé du contenu 7">
            <a:extLst>
              <a:ext uri="{FF2B5EF4-FFF2-40B4-BE49-F238E27FC236}">
                <a16:creationId xmlns:a16="http://schemas.microsoft.com/office/drawing/2014/main" id="{ECF3A338-3B62-4D7C-A6AD-EB3117D0663B}"/>
              </a:ext>
            </a:extLst>
          </p:cNvPr>
          <p:cNvPicPr>
            <a:picLocks noGrp="1" noChangeAspect="1"/>
          </p:cNvPicPr>
          <p:nvPr>
            <p:ph sz="half" idx="2"/>
          </p:nvPr>
        </p:nvPicPr>
        <p:blipFill>
          <a:blip r:embed="rId4" cstate="print">
            <a:extLst>
              <a:ext uri="{28A0092B-C50C-407E-A947-70E740481C1C}">
                <a14:useLocalDpi xmlns:a14="http://schemas.microsoft.com/office/drawing/2010/main" val="0"/>
              </a:ext>
            </a:extLst>
          </a:blip>
          <a:srcRect/>
          <a:stretch/>
        </p:blipFill>
        <p:spPr>
          <a:xfrm>
            <a:off x="6368057" y="2598684"/>
            <a:ext cx="4967350" cy="3725513"/>
          </a:xfrm>
        </p:spPr>
      </p:pic>
      <p:sp>
        <p:nvSpPr>
          <p:cNvPr id="2" name="Rectangle 1">
            <a:extLst>
              <a:ext uri="{FF2B5EF4-FFF2-40B4-BE49-F238E27FC236}">
                <a16:creationId xmlns:a16="http://schemas.microsoft.com/office/drawing/2014/main" id="{D7ED417B-3EA9-408D-9B09-352F06766C6F}"/>
              </a:ext>
            </a:extLst>
          </p:cNvPr>
          <p:cNvSpPr/>
          <p:nvPr/>
        </p:nvSpPr>
        <p:spPr>
          <a:xfrm>
            <a:off x="3563007" y="1737360"/>
            <a:ext cx="5188550" cy="523220"/>
          </a:xfrm>
          <a:prstGeom prst="rect">
            <a:avLst/>
          </a:prstGeom>
        </p:spPr>
        <p:txBody>
          <a:bodyPr wrap="square">
            <a:spAutoFit/>
          </a:bodyPr>
          <a:lstStyle/>
          <a:p>
            <a:r>
              <a:rPr lang="fr-FR" sz="2800" b="1" dirty="0">
                <a:latin typeface="Times New Roman" panose="02020603050405020304" pitchFamily="18" charset="0"/>
                <a:cs typeface="Times New Roman" panose="02020603050405020304" pitchFamily="18" charset="0"/>
              </a:rPr>
              <a:t>Etat des latrines et comparaison</a:t>
            </a:r>
            <a:endParaRPr lang="fr-FR" sz="2800" dirty="0"/>
          </a:p>
        </p:txBody>
      </p:sp>
    </p:spTree>
    <p:extLst>
      <p:ext uri="{BB962C8B-B14F-4D97-AF65-F5344CB8AC3E}">
        <p14:creationId xmlns:p14="http://schemas.microsoft.com/office/powerpoint/2010/main" val="1512157242"/>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Image 23">
            <a:extLst>
              <a:ext uri="{FF2B5EF4-FFF2-40B4-BE49-F238E27FC236}">
                <a16:creationId xmlns:a16="http://schemas.microsoft.com/office/drawing/2014/main" id="{61446F0C-EBE6-4AD8-9B28-961C1C868F4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604" t="38316"/>
          <a:stretch/>
        </p:blipFill>
        <p:spPr>
          <a:xfrm>
            <a:off x="4090802" y="3195967"/>
            <a:ext cx="3201620" cy="2652483"/>
          </a:xfrm>
          <a:prstGeom prst="rect">
            <a:avLst/>
          </a:prstGeom>
        </p:spPr>
      </p:pic>
      <p:pic>
        <p:nvPicPr>
          <p:cNvPr id="18" name="Image 17">
            <a:extLst>
              <a:ext uri="{FF2B5EF4-FFF2-40B4-BE49-F238E27FC236}">
                <a16:creationId xmlns:a16="http://schemas.microsoft.com/office/drawing/2014/main" id="{F5D1AF20-A00D-4ADF-9EF1-B2E8ADC1185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01199" y="3195968"/>
            <a:ext cx="3427325" cy="2652483"/>
          </a:xfrm>
          <a:prstGeom prst="rect">
            <a:avLst/>
          </a:prstGeom>
        </p:spPr>
      </p:pic>
      <p:sp>
        <p:nvSpPr>
          <p:cNvPr id="2" name="Titre 1">
            <a:extLst>
              <a:ext uri="{FF2B5EF4-FFF2-40B4-BE49-F238E27FC236}">
                <a16:creationId xmlns:a16="http://schemas.microsoft.com/office/drawing/2014/main" id="{3F4A9A94-0916-4F02-AB20-32BF0934114D}"/>
              </a:ext>
            </a:extLst>
          </p:cNvPr>
          <p:cNvSpPr>
            <a:spLocks noGrp="1"/>
          </p:cNvSpPr>
          <p:nvPr>
            <p:ph type="title"/>
          </p:nvPr>
        </p:nvSpPr>
        <p:spPr>
          <a:xfrm>
            <a:off x="1066800" y="789043"/>
            <a:ext cx="10058400" cy="736282"/>
          </a:xfrm>
        </p:spPr>
        <p:txBody>
          <a:bodyPr>
            <a:noAutofit/>
          </a:bodyPr>
          <a:lstStyle/>
          <a:p>
            <a:pPr algn="ctr"/>
            <a:r>
              <a:rPr lang="fr-FR" b="1" dirty="0">
                <a:solidFill>
                  <a:srgbClr val="B85348"/>
                </a:solidFill>
                <a:latin typeface="Times New Roman" panose="02020603050405020304" pitchFamily="18" charset="0"/>
                <a:cs typeface="Times New Roman" panose="02020603050405020304" pitchFamily="18" charset="0"/>
              </a:rPr>
              <a:t>SYNTHÈSE DES RÉSULTATS ET DISCUSSIONS (5/6)</a:t>
            </a:r>
            <a:endParaRPr lang="fr-FR" dirty="0">
              <a:latin typeface="Times New Roman" panose="02020603050405020304" pitchFamily="18" charset="0"/>
              <a:cs typeface="Times New Roman" panose="02020603050405020304" pitchFamily="18" charset="0"/>
            </a:endParaRPr>
          </a:p>
        </p:txBody>
      </p:sp>
      <p:sp>
        <p:nvSpPr>
          <p:cNvPr id="4" name="Espace réservé du numéro de diapositive 3">
            <a:extLst>
              <a:ext uri="{FF2B5EF4-FFF2-40B4-BE49-F238E27FC236}">
                <a16:creationId xmlns:a16="http://schemas.microsoft.com/office/drawing/2014/main" id="{16EE8027-A9A1-4B80-930A-F8C1B6728DFE}"/>
              </a:ext>
            </a:extLst>
          </p:cNvPr>
          <p:cNvSpPr>
            <a:spLocks noGrp="1"/>
          </p:cNvSpPr>
          <p:nvPr>
            <p:ph type="sldNum" sz="quarter" idx="12"/>
          </p:nvPr>
        </p:nvSpPr>
        <p:spPr>
          <a:xfrm>
            <a:off x="9813175" y="6492875"/>
            <a:ext cx="1312025" cy="365125"/>
          </a:xfrm>
        </p:spPr>
        <p:txBody>
          <a:bodyPr/>
          <a:lstStyle/>
          <a:p>
            <a:fld id="{66E27DCB-49F9-415C-BF20-53E35CDCF77B}" type="slidenum">
              <a:rPr lang="fr-FR" sz="1400" smtClean="0">
                <a:latin typeface="Times New Roman" panose="02020603050405020304" pitchFamily="18" charset="0"/>
                <a:cs typeface="Times New Roman" panose="02020603050405020304" pitchFamily="18" charset="0"/>
              </a:rPr>
              <a:t>11</a:t>
            </a:fld>
            <a:endParaRPr lang="fr-FR" sz="1400" dirty="0">
              <a:latin typeface="Times New Roman" panose="02020603050405020304" pitchFamily="18" charset="0"/>
              <a:cs typeface="Times New Roman" panose="02020603050405020304" pitchFamily="18" charset="0"/>
            </a:endParaRPr>
          </a:p>
        </p:txBody>
      </p:sp>
      <p:pic>
        <p:nvPicPr>
          <p:cNvPr id="8" name="Espace réservé du contenu 7">
            <a:extLst>
              <a:ext uri="{FF2B5EF4-FFF2-40B4-BE49-F238E27FC236}">
                <a16:creationId xmlns:a16="http://schemas.microsoft.com/office/drawing/2014/main" id="{3FA0417F-581C-43F1-9ABB-F2726D1B2EFD}"/>
              </a:ext>
            </a:extLst>
          </p:cNvPr>
          <p:cNvPicPr>
            <a:picLocks noGrp="1" noChangeAspect="1"/>
          </p:cNvPicPr>
          <p:nvPr>
            <p:ph sz="half" idx="2"/>
          </p:nvPr>
        </p:nvPicPr>
        <p:blipFill>
          <a:blip r:embed="rId5" cstate="print">
            <a:extLst>
              <a:ext uri="{28A0092B-C50C-407E-A947-70E740481C1C}">
                <a14:useLocalDpi xmlns:a14="http://schemas.microsoft.com/office/drawing/2010/main" val="0"/>
              </a:ext>
            </a:extLst>
          </a:blip>
          <a:stretch>
            <a:fillRect/>
          </a:stretch>
        </p:blipFill>
        <p:spPr>
          <a:xfrm>
            <a:off x="455981" y="3195968"/>
            <a:ext cx="3410516" cy="2652483"/>
          </a:xfrm>
        </p:spPr>
      </p:pic>
      <p:sp>
        <p:nvSpPr>
          <p:cNvPr id="6" name="Rectangle 5">
            <a:extLst>
              <a:ext uri="{FF2B5EF4-FFF2-40B4-BE49-F238E27FC236}">
                <a16:creationId xmlns:a16="http://schemas.microsoft.com/office/drawing/2014/main" id="{E30EE70E-5D13-4B86-AABF-0935CF9721FC}"/>
              </a:ext>
            </a:extLst>
          </p:cNvPr>
          <p:cNvSpPr/>
          <p:nvPr/>
        </p:nvSpPr>
        <p:spPr>
          <a:xfrm>
            <a:off x="3349301" y="1700902"/>
            <a:ext cx="5493397" cy="865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sz="2800" b="1" dirty="0">
                <a:solidFill>
                  <a:schemeClr val="tx1"/>
                </a:solidFill>
                <a:latin typeface="Times New Roman" panose="02020603050405020304" pitchFamily="18" charset="0"/>
                <a:cs typeface="Times New Roman" panose="02020603050405020304" pitchFamily="18" charset="0"/>
              </a:rPr>
              <a:t>Usage et entretien des Latrines </a:t>
            </a:r>
            <a:endParaRPr lang="fr-FR" sz="2800" b="1" dirty="0">
              <a:solidFill>
                <a:schemeClr val="tx1"/>
              </a:solidFill>
            </a:endParaRPr>
          </a:p>
        </p:txBody>
      </p:sp>
    </p:spTree>
    <p:extLst>
      <p:ext uri="{BB962C8B-B14F-4D97-AF65-F5344CB8AC3E}">
        <p14:creationId xmlns:p14="http://schemas.microsoft.com/office/powerpoint/2010/main" val="1484987286"/>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54167E-6 7.40741E-7 L 0.29558 0.00741 " pathEditMode="relative" rAng="0" ptsTypes="AA">
                                      <p:cBhvr>
                                        <p:cTn id="6" dur="2000" fill="hold"/>
                                        <p:tgtEl>
                                          <p:spTgt spid="8"/>
                                        </p:tgtEl>
                                        <p:attrNameLst>
                                          <p:attrName>ppt_x</p:attrName>
                                          <p:attrName>ppt_y</p:attrName>
                                        </p:attrNameLst>
                                      </p:cBhvr>
                                      <p:rCtr x="14779" y="370"/>
                                    </p:animMotion>
                                  </p:childTnLst>
                                </p:cTn>
                              </p:par>
                              <p:par>
                                <p:cTn id="7" presetID="6" presetClass="emph" presetSubtype="0" fill="hold" nodeType="withEffect">
                                  <p:stCondLst>
                                    <p:cond delay="0"/>
                                  </p:stCondLst>
                                  <p:childTnLst>
                                    <p:animScale>
                                      <p:cBhvr>
                                        <p:cTn id="8" dur="2000" fill="hold"/>
                                        <p:tgtEl>
                                          <p:spTgt spid="8"/>
                                        </p:tgtEl>
                                      </p:cBhvr>
                                      <p:by x="150000" y="150000"/>
                                    </p:animScale>
                                  </p:childTnLst>
                                </p:cTn>
                              </p:par>
                            </p:childTnLst>
                          </p:cTn>
                        </p:par>
                      </p:childTnLst>
                    </p:cTn>
                  </p:par>
                  <p:par>
                    <p:cTn id="9" fill="hold">
                      <p:stCondLst>
                        <p:cond delay="indefinite"/>
                      </p:stCondLst>
                      <p:childTnLst>
                        <p:par>
                          <p:cTn id="10" fill="hold">
                            <p:stCondLst>
                              <p:cond delay="0"/>
                            </p:stCondLst>
                            <p:childTnLst>
                              <p:par>
                                <p:cTn id="11" presetID="6" presetClass="emph" presetSubtype="0" fill="hold" nodeType="clickEffect">
                                  <p:stCondLst>
                                    <p:cond delay="0"/>
                                  </p:stCondLst>
                                  <p:childTnLst>
                                    <p:animScale>
                                      <p:cBhvr>
                                        <p:cTn id="12" dur="2000" fill="hold"/>
                                        <p:tgtEl>
                                          <p:spTgt spid="8"/>
                                        </p:tgtEl>
                                      </p:cBhvr>
                                      <p:by x="25000" y="25000"/>
                                    </p:animScale>
                                  </p:childTnLst>
                                </p:cTn>
                              </p:par>
                              <p:par>
                                <p:cTn id="13" presetID="42" presetClass="path" presetSubtype="0" accel="50000" decel="50000" fill="hold" nodeType="withEffect">
                                  <p:stCondLst>
                                    <p:cond delay="0"/>
                                  </p:stCondLst>
                                  <p:childTnLst>
                                    <p:animMotion origin="layout" path="M 0.2474 0.00255 L -3.54167E-6 7.40741E-7 " pathEditMode="relative" rAng="0" ptsTypes="AA">
                                      <p:cBhvr>
                                        <p:cTn id="14" dur="2000" fill="hold"/>
                                        <p:tgtEl>
                                          <p:spTgt spid="8"/>
                                        </p:tgtEl>
                                        <p:attrNameLst>
                                          <p:attrName>ppt_x</p:attrName>
                                          <p:attrName>ppt_y</p:attrName>
                                        </p:attrNameLst>
                                      </p:cBhvr>
                                      <p:rCtr x="-12370" y="-139"/>
                                    </p:animMotion>
                                  </p:childTnLst>
                                </p:cTn>
                              </p:par>
                            </p:childTnLst>
                          </p:cTn>
                        </p:par>
                      </p:childTnLst>
                    </p:cTn>
                  </p:par>
                  <p:par>
                    <p:cTn id="15" fill="hold">
                      <p:stCondLst>
                        <p:cond delay="indefinite"/>
                      </p:stCondLst>
                      <p:childTnLst>
                        <p:par>
                          <p:cTn id="16" fill="hold">
                            <p:stCondLst>
                              <p:cond delay="0"/>
                            </p:stCondLst>
                            <p:childTnLst>
                              <p:par>
                                <p:cTn id="17" presetID="6" presetClass="emph" presetSubtype="0" fill="hold" nodeType="clickEffect">
                                  <p:stCondLst>
                                    <p:cond delay="0"/>
                                  </p:stCondLst>
                                  <p:childTnLst>
                                    <p:animScale>
                                      <p:cBhvr>
                                        <p:cTn id="18" dur="2000" fill="hold"/>
                                        <p:tgtEl>
                                          <p:spTgt spid="24"/>
                                        </p:tgtEl>
                                      </p:cBhvr>
                                      <p:by x="150000" y="150000"/>
                                    </p:animScale>
                                  </p:childTnLst>
                                </p:cTn>
                              </p:par>
                            </p:childTnLst>
                          </p:cTn>
                        </p:par>
                      </p:childTnLst>
                    </p:cTn>
                  </p:par>
                  <p:par>
                    <p:cTn id="19" fill="hold">
                      <p:stCondLst>
                        <p:cond delay="indefinite"/>
                      </p:stCondLst>
                      <p:childTnLst>
                        <p:par>
                          <p:cTn id="20" fill="hold">
                            <p:stCondLst>
                              <p:cond delay="0"/>
                            </p:stCondLst>
                            <p:childTnLst>
                              <p:par>
                                <p:cTn id="21" presetID="6" presetClass="emph" presetSubtype="0" fill="hold" nodeType="clickEffect">
                                  <p:stCondLst>
                                    <p:cond delay="0"/>
                                  </p:stCondLst>
                                  <p:childTnLst>
                                    <p:animScale>
                                      <p:cBhvr>
                                        <p:cTn id="22" dur="2000" fill="hold"/>
                                        <p:tgtEl>
                                          <p:spTgt spid="24"/>
                                        </p:tgtEl>
                                      </p:cBhvr>
                                      <p:by x="25000" y="25000"/>
                                    </p:animScale>
                                  </p:childTnLst>
                                </p:cTn>
                              </p:par>
                            </p:childTnLst>
                          </p:cTn>
                        </p:par>
                      </p:childTnLst>
                    </p:cTn>
                  </p:par>
                  <p:par>
                    <p:cTn id="23" fill="hold">
                      <p:stCondLst>
                        <p:cond delay="indefinite"/>
                      </p:stCondLst>
                      <p:childTnLst>
                        <p:par>
                          <p:cTn id="24" fill="hold">
                            <p:stCondLst>
                              <p:cond delay="0"/>
                            </p:stCondLst>
                            <p:childTnLst>
                              <p:par>
                                <p:cTn id="25" presetID="42" presetClass="path" presetSubtype="0" accel="50000" decel="50000" fill="hold" nodeType="clickEffect">
                                  <p:stCondLst>
                                    <p:cond delay="0"/>
                                  </p:stCondLst>
                                  <p:childTnLst>
                                    <p:animMotion origin="layout" path="M 2.08333E-6 7.40741E-7 L -0.29584 -0.06088 " pathEditMode="relative" rAng="0" ptsTypes="AA">
                                      <p:cBhvr>
                                        <p:cTn id="26" dur="2000" fill="hold"/>
                                        <p:tgtEl>
                                          <p:spTgt spid="18"/>
                                        </p:tgtEl>
                                        <p:attrNameLst>
                                          <p:attrName>ppt_x</p:attrName>
                                          <p:attrName>ppt_y</p:attrName>
                                        </p:attrNameLst>
                                      </p:cBhvr>
                                      <p:rCtr x="-14792" y="-3056"/>
                                    </p:animMotion>
                                  </p:childTnLst>
                                </p:cTn>
                              </p:par>
                              <p:par>
                                <p:cTn id="27" presetID="6" presetClass="emph" presetSubtype="0" fill="hold" nodeType="withEffect">
                                  <p:stCondLst>
                                    <p:cond delay="0"/>
                                  </p:stCondLst>
                                  <p:childTnLst>
                                    <p:animScale>
                                      <p:cBhvr>
                                        <p:cTn id="28" dur="2000" fill="hold"/>
                                        <p:tgtEl>
                                          <p:spTgt spid="18"/>
                                        </p:tgtEl>
                                      </p:cBhvr>
                                      <p:by x="150000" y="150000"/>
                                    </p:animScale>
                                  </p:childTnLst>
                                </p:cTn>
                              </p:par>
                            </p:childTnLst>
                          </p:cTn>
                        </p:par>
                      </p:childTnLst>
                    </p:cTn>
                  </p:par>
                  <p:par>
                    <p:cTn id="29" fill="hold">
                      <p:stCondLst>
                        <p:cond delay="indefinite"/>
                      </p:stCondLst>
                      <p:childTnLst>
                        <p:par>
                          <p:cTn id="30" fill="hold">
                            <p:stCondLst>
                              <p:cond delay="0"/>
                            </p:stCondLst>
                            <p:childTnLst>
                              <p:par>
                                <p:cTn id="31" presetID="6" presetClass="emph" presetSubtype="0" fill="hold" nodeType="clickEffect">
                                  <p:stCondLst>
                                    <p:cond delay="0"/>
                                  </p:stCondLst>
                                  <p:childTnLst>
                                    <p:animScale>
                                      <p:cBhvr>
                                        <p:cTn id="32" dur="2000" fill="hold"/>
                                        <p:tgtEl>
                                          <p:spTgt spid="18"/>
                                        </p:tgtEl>
                                      </p:cBhvr>
                                      <p:by x="25000" y="25000"/>
                                    </p:animScale>
                                  </p:childTnLst>
                                </p:cTn>
                              </p:par>
                              <p:par>
                                <p:cTn id="33" presetID="42" presetClass="path" presetSubtype="0" accel="50000" decel="50000" fill="hold" nodeType="withEffect">
                                  <p:stCondLst>
                                    <p:cond delay="0"/>
                                  </p:stCondLst>
                                  <p:childTnLst>
                                    <p:animMotion origin="layout" path="M -0.26211 -0.06088 L 0.03372 4.81481E-6 " pathEditMode="relative" rAng="0" ptsTypes="AA">
                                      <p:cBhvr>
                                        <p:cTn id="34" dur="2000" fill="hold"/>
                                        <p:tgtEl>
                                          <p:spTgt spid="18"/>
                                        </p:tgtEl>
                                        <p:attrNameLst>
                                          <p:attrName>ppt_x</p:attrName>
                                          <p:attrName>ppt_y</p:attrName>
                                        </p:attrNameLst>
                                      </p:cBhvr>
                                      <p:rCtr x="14792" y="303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87EF8D-FDA2-4CBC-9798-612B92ED582F}"/>
              </a:ext>
            </a:extLst>
          </p:cNvPr>
          <p:cNvSpPr>
            <a:spLocks noGrp="1"/>
          </p:cNvSpPr>
          <p:nvPr>
            <p:ph type="title"/>
          </p:nvPr>
        </p:nvSpPr>
        <p:spPr>
          <a:xfrm>
            <a:off x="1097280" y="844062"/>
            <a:ext cx="10058400" cy="736282"/>
          </a:xfrm>
        </p:spPr>
        <p:txBody>
          <a:bodyPr>
            <a:noAutofit/>
          </a:bodyPr>
          <a:lstStyle/>
          <a:p>
            <a:pPr algn="ctr"/>
            <a:r>
              <a:rPr lang="fr-FR" b="1" dirty="0">
                <a:solidFill>
                  <a:srgbClr val="B85348"/>
                </a:solidFill>
                <a:latin typeface="Times New Roman" panose="02020603050405020304" pitchFamily="18" charset="0"/>
                <a:cs typeface="Times New Roman" panose="02020603050405020304" pitchFamily="18" charset="0"/>
              </a:rPr>
              <a:t>SYNTHÈSE DES RÉSULTATS ET DISCUSSIONS (6/6)</a:t>
            </a:r>
            <a:endParaRPr lang="fr-FR" dirty="0">
              <a:latin typeface="Times New Roman" panose="02020603050405020304" pitchFamily="18" charset="0"/>
              <a:cs typeface="Times New Roman" panose="02020603050405020304" pitchFamily="18" charset="0"/>
            </a:endParaRPr>
          </a:p>
        </p:txBody>
      </p:sp>
      <p:pic>
        <p:nvPicPr>
          <p:cNvPr id="8" name="Espace réservé du contenu 7">
            <a:extLst>
              <a:ext uri="{FF2B5EF4-FFF2-40B4-BE49-F238E27FC236}">
                <a16:creationId xmlns:a16="http://schemas.microsoft.com/office/drawing/2014/main" id="{EEF15275-6EE9-4C0D-B70F-B72355BB6182}"/>
              </a:ext>
            </a:extLst>
          </p:cNvPr>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b="27488"/>
          <a:stretch/>
        </p:blipFill>
        <p:spPr>
          <a:xfrm>
            <a:off x="971474" y="2368681"/>
            <a:ext cx="4018017" cy="3884744"/>
          </a:xfrm>
        </p:spPr>
      </p:pic>
      <p:pic>
        <p:nvPicPr>
          <p:cNvPr id="10" name="Espace réservé du contenu 9">
            <a:extLst>
              <a:ext uri="{FF2B5EF4-FFF2-40B4-BE49-F238E27FC236}">
                <a16:creationId xmlns:a16="http://schemas.microsoft.com/office/drawing/2014/main" id="{8BC8613E-0277-460F-9B50-FFC31DD57F16}"/>
              </a:ext>
            </a:extLst>
          </p:cNvPr>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18293"/>
          <a:stretch/>
        </p:blipFill>
        <p:spPr>
          <a:xfrm>
            <a:off x="7204314" y="2362095"/>
            <a:ext cx="4239308" cy="3891330"/>
          </a:xfrm>
        </p:spPr>
      </p:pic>
      <p:sp>
        <p:nvSpPr>
          <p:cNvPr id="6" name="Espace réservé du numéro de diapositive 5">
            <a:extLst>
              <a:ext uri="{FF2B5EF4-FFF2-40B4-BE49-F238E27FC236}">
                <a16:creationId xmlns:a16="http://schemas.microsoft.com/office/drawing/2014/main" id="{FE67FD49-DE67-4D79-B66A-11A20EEA5697}"/>
              </a:ext>
            </a:extLst>
          </p:cNvPr>
          <p:cNvSpPr>
            <a:spLocks noGrp="1"/>
          </p:cNvSpPr>
          <p:nvPr>
            <p:ph type="sldNum" sz="quarter" idx="12"/>
          </p:nvPr>
        </p:nvSpPr>
        <p:spPr/>
        <p:txBody>
          <a:bodyPr/>
          <a:lstStyle/>
          <a:p>
            <a:fld id="{66E27DCB-49F9-415C-BF20-53E35CDCF77B}" type="slidenum">
              <a:rPr lang="fr-FR" sz="1400" smtClean="0">
                <a:latin typeface="Times New Roman" panose="02020603050405020304" pitchFamily="18" charset="0"/>
                <a:cs typeface="Times New Roman" panose="02020603050405020304" pitchFamily="18" charset="0"/>
              </a:rPr>
              <a:t>12</a:t>
            </a:fld>
            <a:endParaRPr lang="fr-FR" sz="1400"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D25AC675-AEB8-4BCF-BD7E-9ABCF4F37CC3}"/>
              </a:ext>
            </a:extLst>
          </p:cNvPr>
          <p:cNvSpPr/>
          <p:nvPr/>
        </p:nvSpPr>
        <p:spPr>
          <a:xfrm>
            <a:off x="2824744" y="1632515"/>
            <a:ext cx="7075714" cy="523220"/>
          </a:xfrm>
          <a:prstGeom prst="rect">
            <a:avLst/>
          </a:prstGeom>
        </p:spPr>
        <p:txBody>
          <a:bodyPr wrap="square">
            <a:spAutoFit/>
          </a:bodyPr>
          <a:lstStyle/>
          <a:p>
            <a:r>
              <a:rPr lang="fr-FR" sz="2800" b="1" dirty="0">
                <a:latin typeface="Times New Roman" panose="02020603050405020304" pitchFamily="18" charset="0"/>
                <a:cs typeface="Times New Roman" panose="02020603050405020304" pitchFamily="18" charset="0"/>
              </a:rPr>
              <a:t>Usage des dispositif de lavage des mains </a:t>
            </a:r>
          </a:p>
        </p:txBody>
      </p:sp>
    </p:spTree>
    <p:extLst>
      <p:ext uri="{BB962C8B-B14F-4D97-AF65-F5344CB8AC3E}">
        <p14:creationId xmlns:p14="http://schemas.microsoft.com/office/powerpoint/2010/main" val="1297659558"/>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71ED8C-C7C1-42EB-A21A-A2C2FF7D3C93}"/>
              </a:ext>
            </a:extLst>
          </p:cNvPr>
          <p:cNvSpPr>
            <a:spLocks noGrp="1"/>
          </p:cNvSpPr>
          <p:nvPr>
            <p:ph type="title"/>
          </p:nvPr>
        </p:nvSpPr>
        <p:spPr/>
        <p:txBody>
          <a:bodyPr anchor="ctr"/>
          <a:lstStyle/>
          <a:p>
            <a:pPr algn="ctr"/>
            <a:r>
              <a:rPr lang="fr-FR" b="1" dirty="0">
                <a:solidFill>
                  <a:srgbClr val="B85348"/>
                </a:solidFill>
                <a:latin typeface="Times New Roman" panose="02020603050405020304" pitchFamily="18" charset="0"/>
                <a:cs typeface="Times New Roman" panose="02020603050405020304" pitchFamily="18" charset="0"/>
              </a:rPr>
              <a:t>SUGGESTIONS (1/1)</a:t>
            </a:r>
          </a:p>
        </p:txBody>
      </p:sp>
      <p:graphicFrame>
        <p:nvGraphicFramePr>
          <p:cNvPr id="4" name="Espace réservé du contenu 3">
            <a:extLst>
              <a:ext uri="{FF2B5EF4-FFF2-40B4-BE49-F238E27FC236}">
                <a16:creationId xmlns:a16="http://schemas.microsoft.com/office/drawing/2014/main" id="{ACA2DF9D-5105-48FD-BF4B-6D8028186DFD}"/>
              </a:ext>
            </a:extLst>
          </p:cNvPr>
          <p:cNvGraphicFramePr>
            <a:graphicFrameLocks noGrp="1"/>
          </p:cNvGraphicFramePr>
          <p:nvPr>
            <p:ph idx="1"/>
            <p:extLst>
              <p:ext uri="{D42A27DB-BD31-4B8C-83A1-F6EECF244321}">
                <p14:modId xmlns:p14="http://schemas.microsoft.com/office/powerpoint/2010/main" val="1933294621"/>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Espace réservé du numéro de diapositive 4">
            <a:extLst>
              <a:ext uri="{FF2B5EF4-FFF2-40B4-BE49-F238E27FC236}">
                <a16:creationId xmlns:a16="http://schemas.microsoft.com/office/drawing/2014/main" id="{EBED175A-CCCF-4C5A-BBD7-485CE6BE396F}"/>
              </a:ext>
            </a:extLst>
          </p:cNvPr>
          <p:cNvSpPr>
            <a:spLocks noGrp="1"/>
          </p:cNvSpPr>
          <p:nvPr>
            <p:ph type="sldNum" sz="quarter" idx="12"/>
          </p:nvPr>
        </p:nvSpPr>
        <p:spPr>
          <a:xfrm>
            <a:off x="9899292" y="6492875"/>
            <a:ext cx="1312025" cy="365125"/>
          </a:xfrm>
        </p:spPr>
        <p:txBody>
          <a:bodyPr/>
          <a:lstStyle/>
          <a:p>
            <a:fld id="{66E27DCB-49F9-415C-BF20-53E35CDCF77B}" type="slidenum">
              <a:rPr lang="fr-FR" sz="1400" smtClean="0">
                <a:latin typeface="Times New Roman" panose="02020603050405020304" pitchFamily="18" charset="0"/>
              </a:rPr>
              <a:t>13</a:t>
            </a:fld>
            <a:endParaRPr lang="fr-FR" sz="1400" dirty="0">
              <a:latin typeface="Times New Roman" panose="02020603050405020304" pitchFamily="18" charset="0"/>
            </a:endParaRPr>
          </a:p>
        </p:txBody>
      </p:sp>
    </p:spTree>
    <p:extLst>
      <p:ext uri="{BB962C8B-B14F-4D97-AF65-F5344CB8AC3E}">
        <p14:creationId xmlns:p14="http://schemas.microsoft.com/office/powerpoint/2010/main" val="2042174895"/>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chor="ctr"/>
          <a:lstStyle/>
          <a:p>
            <a:pPr algn="ctr"/>
            <a:r>
              <a:rPr lang="fr-FR" b="1" dirty="0">
                <a:solidFill>
                  <a:srgbClr val="B85348"/>
                </a:solidFill>
                <a:latin typeface="Times New Roman" panose="02020603050405020304" pitchFamily="18" charset="0"/>
                <a:cs typeface="Times New Roman" panose="02020603050405020304" pitchFamily="18" charset="0"/>
              </a:rPr>
              <a:t>CONCLUSION (1/1)</a:t>
            </a:r>
            <a:r>
              <a:rPr lang="fr-FR" dirty="0">
                <a:latin typeface="Times New Roman" panose="02020603050405020304" pitchFamily="18" charset="0"/>
                <a:cs typeface="Times New Roman" panose="02020603050405020304" pitchFamily="18" charset="0"/>
              </a:rPr>
              <a:t> </a:t>
            </a:r>
          </a:p>
        </p:txBody>
      </p:sp>
      <p:sp>
        <p:nvSpPr>
          <p:cNvPr id="3" name="Espace réservé du contenu 2"/>
          <p:cNvSpPr>
            <a:spLocks noGrp="1"/>
          </p:cNvSpPr>
          <p:nvPr>
            <p:ph idx="1"/>
          </p:nvPr>
        </p:nvSpPr>
        <p:spPr/>
        <p:txBody>
          <a:bodyPr>
            <a:normAutofit/>
          </a:bodyPr>
          <a:lstStyle/>
          <a:p>
            <a:pPr marL="0" indent="0" algn="ctr">
              <a:buNone/>
            </a:pPr>
            <a:r>
              <a:rPr lang="fr-FR" sz="2800" dirty="0">
                <a:latin typeface="Times New Roman" panose="02020603050405020304" pitchFamily="18" charset="0"/>
                <a:cs typeface="Times New Roman" panose="02020603050405020304" pitchFamily="18" charset="0"/>
              </a:rPr>
              <a:t>Conclusion-Perspectives</a:t>
            </a:r>
          </a:p>
          <a:p>
            <a:r>
              <a:rPr lang="fr-FR" dirty="0">
                <a:latin typeface="Times New Roman" panose="02020603050405020304" pitchFamily="18" charset="0"/>
                <a:cs typeface="Times New Roman" panose="02020603050405020304" pitchFamily="18" charset="0"/>
              </a:rPr>
              <a:t>L’étude que nous avons menée avait pour cadre </a:t>
            </a:r>
            <a:r>
              <a:rPr lang="fr-FR" dirty="0">
                <a:solidFill>
                  <a:schemeClr val="tx1"/>
                </a:solidFill>
                <a:latin typeface="Times New Roman" panose="02020603050405020304" pitchFamily="18" charset="0"/>
                <a:cs typeface="Times New Roman" panose="02020603050405020304" pitchFamily="18" charset="0"/>
              </a:rPr>
              <a:t>« GESTION DES BLOCS SANITAIRES DANS LES ECOLES PRIMAIRES : CAS DE LA COMMUNE DE OUAHIGOUYA »</a:t>
            </a:r>
            <a:endParaRPr lang="fr-FR" dirty="0">
              <a:latin typeface="Times New Roman" panose="02020603050405020304" pitchFamily="18" charset="0"/>
              <a:cs typeface="Times New Roman" panose="02020603050405020304" pitchFamily="18" charset="0"/>
            </a:endParaRPr>
          </a:p>
          <a:p>
            <a:r>
              <a:rPr lang="fr-FR" dirty="0">
                <a:latin typeface="Times New Roman" panose="02020603050405020304" pitchFamily="18" charset="0"/>
                <a:cs typeface="Times New Roman" panose="02020603050405020304" pitchFamily="18" charset="0"/>
              </a:rPr>
              <a:t>L’étude a montré que la quasi-totalité des écoles possède aujourd’hui des latrines, mais leur niveau d’entretien reste défaillant. Ce manque d’entretien entraine l’abandon de celles-ci favorisant ainsi la défécation à l’air libre (DAL) et freinant les objectifs visés par les actions N°3 et N°4; les acteurs doivent donc redoubler d’effort afin d’améliorer les conditions d’assainissement.</a:t>
            </a:r>
          </a:p>
          <a:p>
            <a:r>
              <a:rPr lang="fr-FR" dirty="0">
                <a:latin typeface="Times New Roman" panose="02020603050405020304" pitchFamily="18" charset="0"/>
                <a:cs typeface="Times New Roman" panose="02020603050405020304" pitchFamily="18" charset="0"/>
              </a:rPr>
              <a:t>A cet effet il serait judicieux de mener une telle étude dans d’autres écoles des autres villes et même dans tout le territoire national </a:t>
            </a:r>
            <a:r>
              <a:rPr lang="fr-FR" dirty="0">
                <a:solidFill>
                  <a:srgbClr val="404040"/>
                </a:solidFill>
                <a:latin typeface="Times New Roman" panose="02020603050405020304" pitchFamily="18" charset="0"/>
                <a:cs typeface="Times New Roman" panose="02020603050405020304" pitchFamily="18" charset="0"/>
              </a:rPr>
              <a:t>et de mettre en place une commission de contrôle de l’assainissement .</a:t>
            </a:r>
          </a:p>
          <a:p>
            <a:pPr marL="0" indent="0">
              <a:buNone/>
            </a:pPr>
            <a:endParaRPr lang="fr-FR" sz="1800" dirty="0">
              <a:latin typeface="Times New Roman" panose="02020603050405020304" pitchFamily="18" charset="0"/>
              <a:cs typeface="Times New Roman" panose="02020603050405020304" pitchFamily="18" charset="0"/>
            </a:endParaRPr>
          </a:p>
        </p:txBody>
      </p:sp>
      <p:sp>
        <p:nvSpPr>
          <p:cNvPr id="5" name="Espace réservé du numéro de diapositive 4">
            <a:extLst>
              <a:ext uri="{FF2B5EF4-FFF2-40B4-BE49-F238E27FC236}">
                <a16:creationId xmlns:a16="http://schemas.microsoft.com/office/drawing/2014/main" id="{3CDFDC8D-8943-4CA2-94B7-4EE303B51DD5}"/>
              </a:ext>
            </a:extLst>
          </p:cNvPr>
          <p:cNvSpPr>
            <a:spLocks noGrp="1"/>
          </p:cNvSpPr>
          <p:nvPr>
            <p:ph type="sldNum" sz="quarter" idx="12"/>
          </p:nvPr>
        </p:nvSpPr>
        <p:spPr/>
        <p:txBody>
          <a:bodyPr/>
          <a:lstStyle/>
          <a:p>
            <a:fld id="{66E27DCB-49F9-415C-BF20-53E35CDCF77B}" type="slidenum">
              <a:rPr lang="fr-FR" sz="1400" smtClean="0">
                <a:latin typeface="Times New Roman" panose="02020603050405020304" pitchFamily="18" charset="0"/>
                <a:cs typeface="Times New Roman" panose="02020603050405020304" pitchFamily="18" charset="0"/>
              </a:rPr>
              <a:t>14</a:t>
            </a:fld>
            <a:endParaRPr lang="fr-FR"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1780101"/>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43D68BA7-A277-40B3-AA5D-6FFBE7BE0BED}"/>
              </a:ext>
            </a:extLst>
          </p:cNvPr>
          <p:cNvSpPr txBox="1">
            <a:spLocks/>
          </p:cNvSpPr>
          <p:nvPr/>
        </p:nvSpPr>
        <p:spPr>
          <a:xfrm>
            <a:off x="1723426" y="2444070"/>
            <a:ext cx="10058400" cy="1450757"/>
          </a:xfrm>
          <a:prstGeom prst="rect">
            <a:avLst/>
          </a:prstGeom>
          <a:noFill/>
        </p:spPr>
        <p:txBody>
          <a:bodyPr anchor="ct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fr-FR" sz="8000" b="1" dirty="0">
                <a:solidFill>
                  <a:schemeClr val="bg1"/>
                </a:solidFill>
                <a:latin typeface="Times New Roman" panose="02020603050405020304" pitchFamily="18" charset="0"/>
                <a:cs typeface="Times New Roman" panose="02020603050405020304" pitchFamily="18" charset="0"/>
              </a:rPr>
              <a:t>Merci pour votre attention</a:t>
            </a:r>
          </a:p>
        </p:txBody>
      </p:sp>
      <p:sp>
        <p:nvSpPr>
          <p:cNvPr id="2" name="Espace réservé du numéro de diapositive 1">
            <a:extLst>
              <a:ext uri="{FF2B5EF4-FFF2-40B4-BE49-F238E27FC236}">
                <a16:creationId xmlns:a16="http://schemas.microsoft.com/office/drawing/2014/main" id="{28928716-A37C-4611-9B27-60E1E924BEC7}"/>
              </a:ext>
            </a:extLst>
          </p:cNvPr>
          <p:cNvSpPr>
            <a:spLocks noGrp="1"/>
          </p:cNvSpPr>
          <p:nvPr>
            <p:ph type="sldNum" sz="quarter" idx="12"/>
          </p:nvPr>
        </p:nvSpPr>
        <p:spPr/>
        <p:txBody>
          <a:bodyPr/>
          <a:lstStyle/>
          <a:p>
            <a:fld id="{66E27DCB-49F9-415C-BF20-53E35CDCF77B}" type="slidenum">
              <a:rPr lang="fr-FR" smtClean="0"/>
              <a:t>15</a:t>
            </a:fld>
            <a:endParaRPr lang="fr-FR" dirty="0"/>
          </a:p>
        </p:txBody>
      </p:sp>
    </p:spTree>
    <p:extLst>
      <p:ext uri="{BB962C8B-B14F-4D97-AF65-F5344CB8AC3E}">
        <p14:creationId xmlns:p14="http://schemas.microsoft.com/office/powerpoint/2010/main" val="2592907406"/>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Imag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062" y="0"/>
            <a:ext cx="12205062" cy="6858000"/>
          </a:xfrm>
          <a:prstGeom prst="rect">
            <a:avLst/>
          </a:prstGeom>
        </p:spPr>
      </p:pic>
      <p:pic>
        <p:nvPicPr>
          <p:cNvPr id="10" name="Imag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08" y="60871"/>
            <a:ext cx="2129245" cy="1660727"/>
          </a:xfrm>
          <a:prstGeom prst="rect">
            <a:avLst/>
          </a:prstGeom>
        </p:spPr>
      </p:pic>
      <p:sp>
        <p:nvSpPr>
          <p:cNvPr id="7" name="Rectangle à coins arrondis 6"/>
          <p:cNvSpPr/>
          <p:nvPr/>
        </p:nvSpPr>
        <p:spPr>
          <a:xfrm>
            <a:off x="497541" y="2649071"/>
            <a:ext cx="11415783" cy="2245659"/>
          </a:xfrm>
          <a:prstGeom prst="roundRect">
            <a:avLst/>
          </a:prstGeom>
          <a:solidFill>
            <a:schemeClr val="accent1">
              <a:lumMod val="50000"/>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Sous-titre 2"/>
          <p:cNvSpPr>
            <a:spLocks noGrp="1"/>
          </p:cNvSpPr>
          <p:nvPr>
            <p:ph type="subTitle" idx="1"/>
          </p:nvPr>
        </p:nvSpPr>
        <p:spPr>
          <a:xfrm>
            <a:off x="8708" y="1825625"/>
            <a:ext cx="12183292" cy="5032375"/>
          </a:xfrm>
        </p:spPr>
        <p:txBody>
          <a:bodyPr/>
          <a:lstStyle/>
          <a:p>
            <a:pPr algn="ctr"/>
            <a:r>
              <a:rPr lang="fr-FR" sz="1600" b="1" cap="none" dirty="0">
                <a:solidFill>
                  <a:schemeClr val="bg1"/>
                </a:solidFill>
                <a:latin typeface="Times New Roman" panose="02020603050405020304" pitchFamily="18" charset="0"/>
                <a:cs typeface="Times New Roman" panose="02020603050405020304" pitchFamily="18" charset="0"/>
              </a:rPr>
              <a:t>Rapport de stage de fin de cycle présenté comme exigence partielle</a:t>
            </a:r>
            <a:endParaRPr lang="fr-FR" sz="1600" cap="none" dirty="0">
              <a:solidFill>
                <a:schemeClr val="bg1"/>
              </a:solidFill>
              <a:latin typeface="Times New Roman" panose="02020603050405020304" pitchFamily="18" charset="0"/>
              <a:cs typeface="Times New Roman" panose="02020603050405020304" pitchFamily="18" charset="0"/>
            </a:endParaRPr>
          </a:p>
          <a:p>
            <a:pPr algn="ctr"/>
            <a:r>
              <a:rPr lang="fr-FR" sz="1600" b="1" cap="none" dirty="0">
                <a:solidFill>
                  <a:schemeClr val="bg1"/>
                </a:solidFill>
                <a:latin typeface="Times New Roman" panose="02020603050405020304" pitchFamily="18" charset="0"/>
                <a:cs typeface="Times New Roman" panose="02020603050405020304" pitchFamily="18" charset="0"/>
              </a:rPr>
              <a:t>pour l’obtention de la licence en eau hygiène et assainissement</a:t>
            </a:r>
          </a:p>
          <a:p>
            <a:r>
              <a:rPr lang="fr-FR" sz="2800" dirty="0">
                <a:latin typeface="Times New Roman" panose="02020603050405020304" pitchFamily="18" charset="0"/>
                <a:cs typeface="Times New Roman" panose="02020603050405020304" pitchFamily="18" charset="0"/>
              </a:rPr>
              <a:t>                                         </a:t>
            </a:r>
            <a:r>
              <a:rPr lang="fr-FR" sz="2800" b="1" u="sng" dirty="0">
                <a:solidFill>
                  <a:schemeClr val="bg1"/>
                </a:solidFill>
                <a:latin typeface="Times New Roman" panose="02020603050405020304" pitchFamily="18" charset="0"/>
                <a:cs typeface="Times New Roman" panose="02020603050405020304" pitchFamily="18" charset="0"/>
              </a:rPr>
              <a:t>THÈME</a:t>
            </a:r>
            <a:r>
              <a:rPr lang="fr-FR" sz="2800" b="1" dirty="0">
                <a:solidFill>
                  <a:schemeClr val="bg1"/>
                </a:solidFill>
                <a:latin typeface="Times New Roman" panose="02020603050405020304" pitchFamily="18" charset="0"/>
                <a:cs typeface="Times New Roman" panose="02020603050405020304" pitchFamily="18" charset="0"/>
              </a:rPr>
              <a:t> :</a:t>
            </a:r>
          </a:p>
          <a:p>
            <a:pPr algn="ctr"/>
            <a:r>
              <a:rPr lang="fr-FR" sz="2800" b="1" dirty="0">
                <a:solidFill>
                  <a:schemeClr val="bg1"/>
                </a:solidFill>
                <a:latin typeface="Times New Roman" panose="02020603050405020304" pitchFamily="18" charset="0"/>
                <a:cs typeface="Times New Roman" panose="02020603050405020304" pitchFamily="18" charset="0"/>
              </a:rPr>
              <a:t> GESTION DES BLOCS SANITAIRES DANS LES                                   ECOLES PRIMAIRES :CAS DE LA COMMUNE DE OUAHIGOUYA</a:t>
            </a:r>
            <a:endParaRPr lang="fr-FR" sz="2800" dirty="0">
              <a:solidFill>
                <a:schemeClr val="bg1"/>
              </a:solidFill>
              <a:latin typeface="Times New Roman" panose="02020603050405020304" pitchFamily="18" charset="0"/>
              <a:cs typeface="Times New Roman" panose="02020603050405020304" pitchFamily="18" charset="0"/>
            </a:endParaRPr>
          </a:p>
          <a:p>
            <a:pPr algn="ctr"/>
            <a:r>
              <a:rPr lang="fr-FR" b="1" dirty="0">
                <a:solidFill>
                  <a:schemeClr val="bg1"/>
                </a:solidFill>
                <a:latin typeface="Times New Roman" panose="02020603050405020304" pitchFamily="18" charset="0"/>
                <a:cs typeface="Times New Roman" panose="02020603050405020304" pitchFamily="18" charset="0"/>
              </a:rPr>
              <a:t> </a:t>
            </a:r>
            <a:r>
              <a:rPr lang="fr-FR" sz="1600" b="1" dirty="0">
                <a:solidFill>
                  <a:schemeClr val="bg1"/>
                </a:solidFill>
                <a:latin typeface="Times New Roman" panose="02020603050405020304" pitchFamily="18" charset="0"/>
                <a:cs typeface="Times New Roman" panose="02020603050405020304" pitchFamily="18" charset="0"/>
              </a:rPr>
              <a:t>(</a:t>
            </a:r>
            <a:r>
              <a:rPr lang="fr-FR" sz="1200" b="1" dirty="0">
                <a:solidFill>
                  <a:schemeClr val="bg1"/>
                </a:solidFill>
                <a:latin typeface="Times New Roman" panose="02020603050405020304" pitchFamily="18" charset="0"/>
                <a:cs typeface="Times New Roman" panose="02020603050405020304" pitchFamily="18" charset="0"/>
              </a:rPr>
              <a:t>Stage</a:t>
            </a:r>
            <a:r>
              <a:rPr lang="fr-FR" sz="1600" b="1" dirty="0">
                <a:solidFill>
                  <a:schemeClr val="bg1"/>
                </a:solidFill>
                <a:latin typeface="Times New Roman" panose="02020603050405020304" pitchFamily="18" charset="0"/>
                <a:cs typeface="Times New Roman" panose="02020603050405020304" pitchFamily="18" charset="0"/>
              </a:rPr>
              <a:t> </a:t>
            </a:r>
            <a:r>
              <a:rPr lang="fr-FR" sz="1200" b="1" dirty="0">
                <a:solidFill>
                  <a:schemeClr val="bg1"/>
                </a:solidFill>
                <a:latin typeface="Times New Roman" panose="02020603050405020304" pitchFamily="18" charset="0"/>
                <a:cs typeface="Times New Roman" panose="02020603050405020304" pitchFamily="18" charset="0"/>
              </a:rPr>
              <a:t>effectuer du 17 juin au 23 décembre 2019 </a:t>
            </a:r>
            <a:r>
              <a:rPr lang="fr-FR" sz="1600" b="1" cap="none" dirty="0">
                <a:solidFill>
                  <a:schemeClr val="bg1"/>
                </a:solidFill>
                <a:latin typeface="Times New Roman" panose="02020603050405020304" pitchFamily="18" charset="0"/>
                <a:cs typeface="Times New Roman" panose="02020603050405020304" pitchFamily="18" charset="0"/>
              </a:rPr>
              <a:t>à l’ONEA</a:t>
            </a:r>
            <a:r>
              <a:rPr lang="fr-FR" sz="1600" b="1" dirty="0">
                <a:solidFill>
                  <a:schemeClr val="bg1"/>
                </a:solidFill>
                <a:latin typeface="Times New Roman" panose="02020603050405020304" pitchFamily="18" charset="0"/>
                <a:cs typeface="Times New Roman" panose="02020603050405020304" pitchFamily="18" charset="0"/>
              </a:rPr>
              <a:t>)</a:t>
            </a:r>
            <a:endParaRPr lang="fr-FR" sz="1600" dirty="0">
              <a:solidFill>
                <a:schemeClr val="bg1"/>
              </a:solidFill>
              <a:latin typeface="Times New Roman" panose="02020603050405020304" pitchFamily="18" charset="0"/>
              <a:cs typeface="Times New Roman" panose="02020603050405020304" pitchFamily="18" charset="0"/>
            </a:endParaRPr>
          </a:p>
          <a:p>
            <a:endParaRPr lang="fr-FR" dirty="0"/>
          </a:p>
        </p:txBody>
      </p:sp>
      <p:sp>
        <p:nvSpPr>
          <p:cNvPr id="8" name="Rectangle 7"/>
          <p:cNvSpPr/>
          <p:nvPr/>
        </p:nvSpPr>
        <p:spPr>
          <a:xfrm>
            <a:off x="268941" y="5072717"/>
            <a:ext cx="3133165" cy="1529789"/>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solidFill>
                  <a:schemeClr val="bg1"/>
                </a:solidFill>
              </a:rPr>
              <a:t>Présenté et soutenu par:</a:t>
            </a:r>
          </a:p>
          <a:p>
            <a:pPr algn="ctr"/>
            <a:r>
              <a:rPr lang="fr-FR" b="1" dirty="0">
                <a:solidFill>
                  <a:schemeClr val="bg1"/>
                </a:solidFill>
              </a:rPr>
              <a:t>Elsi Florida OUEDRAOGO</a:t>
            </a:r>
            <a:endParaRPr lang="fr-FR" dirty="0">
              <a:solidFill>
                <a:schemeClr val="bg1"/>
              </a:solidFill>
              <a:latin typeface="Times New Roman" panose="02020603050405020304" pitchFamily="18" charset="0"/>
              <a:cs typeface="Times New Roman" panose="02020603050405020304" pitchFamily="18" charset="0"/>
            </a:endParaRPr>
          </a:p>
          <a:p>
            <a:pPr algn="ctr"/>
            <a:endParaRPr lang="fr-FR" dirty="0"/>
          </a:p>
        </p:txBody>
      </p:sp>
      <p:sp>
        <p:nvSpPr>
          <p:cNvPr id="9" name="Rectangle 8"/>
          <p:cNvSpPr/>
          <p:nvPr/>
        </p:nvSpPr>
        <p:spPr>
          <a:xfrm>
            <a:off x="8400700" y="4998757"/>
            <a:ext cx="3791300" cy="1677708"/>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solidFill>
              </a:rPr>
              <a:t>Sous la direction de:</a:t>
            </a:r>
          </a:p>
          <a:p>
            <a:r>
              <a:rPr lang="fr-FR" b="1" dirty="0">
                <a:solidFill>
                  <a:schemeClr val="bg1"/>
                </a:solidFill>
              </a:rPr>
              <a:t>M. WETHE Joseph,  </a:t>
            </a:r>
            <a:endParaRPr lang="fr-FR" dirty="0">
              <a:solidFill>
                <a:schemeClr val="bg1"/>
              </a:solidFill>
            </a:endParaRPr>
          </a:p>
          <a:p>
            <a:r>
              <a:rPr lang="fr-FR" dirty="0">
                <a:solidFill>
                  <a:schemeClr val="bg1"/>
                </a:solidFill>
              </a:rPr>
              <a:t>(Professeur de suivi)</a:t>
            </a:r>
          </a:p>
          <a:p>
            <a:endParaRPr lang="fr-FR" dirty="0">
              <a:solidFill>
                <a:schemeClr val="bg1"/>
              </a:solidFill>
            </a:endParaRPr>
          </a:p>
          <a:p>
            <a:r>
              <a:rPr lang="fr-FR" b="1" dirty="0">
                <a:solidFill>
                  <a:schemeClr val="bg1"/>
                </a:solidFill>
              </a:rPr>
              <a:t>M. KONDE Stéphane Joseph,</a:t>
            </a:r>
          </a:p>
          <a:p>
            <a:r>
              <a:rPr lang="fr-FR" dirty="0">
                <a:solidFill>
                  <a:schemeClr val="bg1"/>
                </a:solidFill>
              </a:rPr>
              <a:t>(Maître de stage)</a:t>
            </a:r>
          </a:p>
        </p:txBody>
      </p:sp>
    </p:spTree>
    <p:extLst>
      <p:ext uri="{BB962C8B-B14F-4D97-AF65-F5344CB8AC3E}">
        <p14:creationId xmlns:p14="http://schemas.microsoft.com/office/powerpoint/2010/main" val="721849630"/>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e 85">
            <a:extLst>
              <a:ext uri="{FF2B5EF4-FFF2-40B4-BE49-F238E27FC236}">
                <a16:creationId xmlns:a16="http://schemas.microsoft.com/office/drawing/2014/main" id="{5074568B-843C-4B33-8521-421D5BFF2780}"/>
              </a:ext>
            </a:extLst>
          </p:cNvPr>
          <p:cNvGrpSpPr/>
          <p:nvPr/>
        </p:nvGrpSpPr>
        <p:grpSpPr>
          <a:xfrm>
            <a:off x="0" y="1514963"/>
            <a:ext cx="11854186" cy="4796644"/>
            <a:chOff x="-234272" y="1509137"/>
            <a:chExt cx="11854186" cy="4796644"/>
          </a:xfrm>
        </p:grpSpPr>
        <p:sp>
          <p:nvSpPr>
            <p:cNvPr id="85" name="Rectangle 84">
              <a:extLst>
                <a:ext uri="{FF2B5EF4-FFF2-40B4-BE49-F238E27FC236}">
                  <a16:creationId xmlns:a16="http://schemas.microsoft.com/office/drawing/2014/main" id="{DF723F04-959E-4B7B-B95B-5A466C2E1C83}"/>
                </a:ext>
              </a:extLst>
            </p:cNvPr>
            <p:cNvSpPr/>
            <p:nvPr/>
          </p:nvSpPr>
          <p:spPr>
            <a:xfrm>
              <a:off x="880376" y="1509137"/>
              <a:ext cx="10739538" cy="365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84" name="Groupe 83">
              <a:extLst>
                <a:ext uri="{FF2B5EF4-FFF2-40B4-BE49-F238E27FC236}">
                  <a16:creationId xmlns:a16="http://schemas.microsoft.com/office/drawing/2014/main" id="{86E053B9-B1A9-48A1-B697-D54A758302B9}"/>
                </a:ext>
              </a:extLst>
            </p:cNvPr>
            <p:cNvGrpSpPr/>
            <p:nvPr/>
          </p:nvGrpSpPr>
          <p:grpSpPr>
            <a:xfrm>
              <a:off x="-234272" y="1822646"/>
              <a:ext cx="9698603" cy="4483135"/>
              <a:chOff x="-234272" y="1822646"/>
              <a:chExt cx="9698603" cy="4483135"/>
            </a:xfrm>
          </p:grpSpPr>
          <p:grpSp>
            <p:nvGrpSpPr>
              <p:cNvPr id="59" name="Groupe 58">
                <a:extLst>
                  <a:ext uri="{FF2B5EF4-FFF2-40B4-BE49-F238E27FC236}">
                    <a16:creationId xmlns:a16="http://schemas.microsoft.com/office/drawing/2014/main" id="{6BD8F1AE-3B21-4FAA-8A46-FBB4B3DB99BA}"/>
                  </a:ext>
                </a:extLst>
              </p:cNvPr>
              <p:cNvGrpSpPr/>
              <p:nvPr/>
            </p:nvGrpSpPr>
            <p:grpSpPr>
              <a:xfrm>
                <a:off x="-234272" y="1822646"/>
                <a:ext cx="4659316" cy="465128"/>
                <a:chOff x="782671" y="1726883"/>
                <a:chExt cx="4659316" cy="465128"/>
              </a:xfrm>
            </p:grpSpPr>
            <p:sp>
              <p:nvSpPr>
                <p:cNvPr id="3" name="Organigramme : Connecteur 2">
                  <a:extLst>
                    <a:ext uri="{FF2B5EF4-FFF2-40B4-BE49-F238E27FC236}">
                      <a16:creationId xmlns:a16="http://schemas.microsoft.com/office/drawing/2014/main" id="{6CF0370F-38AD-4DCD-BED7-D7B163A6F8B4}"/>
                    </a:ext>
                  </a:extLst>
                </p:cNvPr>
                <p:cNvSpPr/>
                <p:nvPr/>
              </p:nvSpPr>
              <p:spPr>
                <a:xfrm>
                  <a:off x="1118382" y="1834595"/>
                  <a:ext cx="478301" cy="330086"/>
                </a:xfrm>
                <a:prstGeom prst="flowChartConnec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rganigramme : Connecteur 7">
                  <a:extLst>
                    <a:ext uri="{FF2B5EF4-FFF2-40B4-BE49-F238E27FC236}">
                      <a16:creationId xmlns:a16="http://schemas.microsoft.com/office/drawing/2014/main" id="{6A2FA487-6C46-4680-8B3A-2BFF0661C0AA}"/>
                    </a:ext>
                  </a:extLst>
                </p:cNvPr>
                <p:cNvSpPr/>
                <p:nvPr/>
              </p:nvSpPr>
              <p:spPr>
                <a:xfrm>
                  <a:off x="1237956" y="1888750"/>
                  <a:ext cx="358727" cy="275931"/>
                </a:xfrm>
                <a:prstGeom prst="flowChartConnector">
                  <a:avLst/>
                </a:prstGeom>
                <a:solidFill>
                  <a:srgbClr val="B85348"/>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Rectangle 34">
                  <a:extLst>
                    <a:ext uri="{FF2B5EF4-FFF2-40B4-BE49-F238E27FC236}">
                      <a16:creationId xmlns:a16="http://schemas.microsoft.com/office/drawing/2014/main" id="{167F75A1-3C02-441F-9AA4-FFCB0C1929BF}"/>
                    </a:ext>
                  </a:extLst>
                </p:cNvPr>
                <p:cNvSpPr/>
                <p:nvPr/>
              </p:nvSpPr>
              <p:spPr>
                <a:xfrm>
                  <a:off x="2193501" y="1726883"/>
                  <a:ext cx="2795405" cy="461665"/>
                </a:xfrm>
                <a:prstGeom prst="rect">
                  <a:avLst/>
                </a:prstGeom>
              </p:spPr>
              <p:txBody>
                <a:bodyPr wrap="square">
                  <a:spAutoFit/>
                </a:bodyPr>
                <a:lstStyle/>
                <a:p>
                  <a:r>
                    <a:rPr lang="fr-FR" sz="2400" b="1" dirty="0">
                      <a:solidFill>
                        <a:schemeClr val="accent2">
                          <a:lumMod val="50000"/>
                        </a:schemeClr>
                      </a:solidFill>
                      <a:latin typeface="Times New Roman" panose="02020603050405020304" pitchFamily="18" charset="0"/>
                      <a:cs typeface="Times New Roman" panose="02020603050405020304" pitchFamily="18" charset="0"/>
                    </a:rPr>
                    <a:t>INTRODUCTION</a:t>
                  </a:r>
                  <a:endParaRPr lang="fr-FR" sz="2400" dirty="0">
                    <a:solidFill>
                      <a:schemeClr val="accent2">
                        <a:lumMod val="50000"/>
                      </a:schemeClr>
                    </a:solidFill>
                  </a:endParaRPr>
                </a:p>
              </p:txBody>
            </p:sp>
            <p:sp>
              <p:nvSpPr>
                <p:cNvPr id="52" name="Signe Moins 51">
                  <a:extLst>
                    <a:ext uri="{FF2B5EF4-FFF2-40B4-BE49-F238E27FC236}">
                      <a16:creationId xmlns:a16="http://schemas.microsoft.com/office/drawing/2014/main" id="{D977B18F-374D-46FB-B665-3175F0C40224}"/>
                    </a:ext>
                  </a:extLst>
                </p:cNvPr>
                <p:cNvSpPr/>
                <p:nvPr/>
              </p:nvSpPr>
              <p:spPr>
                <a:xfrm>
                  <a:off x="782671" y="2052323"/>
                  <a:ext cx="4659316" cy="139688"/>
                </a:xfrm>
                <a:prstGeom prst="mathMinus">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65" name="Groupe 64">
                <a:extLst>
                  <a:ext uri="{FF2B5EF4-FFF2-40B4-BE49-F238E27FC236}">
                    <a16:creationId xmlns:a16="http://schemas.microsoft.com/office/drawing/2014/main" id="{B1CCB63E-107F-4374-89E9-7AA07463FA59}"/>
                  </a:ext>
                </a:extLst>
              </p:cNvPr>
              <p:cNvGrpSpPr/>
              <p:nvPr/>
            </p:nvGrpSpPr>
            <p:grpSpPr>
              <a:xfrm>
                <a:off x="-234271" y="5825279"/>
                <a:ext cx="4349072" cy="480502"/>
                <a:chOff x="782672" y="5729516"/>
                <a:chExt cx="4349072" cy="480502"/>
              </a:xfrm>
            </p:grpSpPr>
            <p:sp>
              <p:nvSpPr>
                <p:cNvPr id="27" name="Organigramme : Connecteur 26">
                  <a:extLst>
                    <a:ext uri="{FF2B5EF4-FFF2-40B4-BE49-F238E27FC236}">
                      <a16:creationId xmlns:a16="http://schemas.microsoft.com/office/drawing/2014/main" id="{0CD53911-2CDA-4B2B-A46C-95C97B152526}"/>
                    </a:ext>
                  </a:extLst>
                </p:cNvPr>
                <p:cNvSpPr/>
                <p:nvPr/>
              </p:nvSpPr>
              <p:spPr>
                <a:xfrm>
                  <a:off x="1087902" y="5817255"/>
                  <a:ext cx="478301" cy="377985"/>
                </a:xfrm>
                <a:prstGeom prst="flowChartConnec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rganigramme : Connecteur 28">
                  <a:extLst>
                    <a:ext uri="{FF2B5EF4-FFF2-40B4-BE49-F238E27FC236}">
                      <a16:creationId xmlns:a16="http://schemas.microsoft.com/office/drawing/2014/main" id="{256574C1-DADA-4A29-9AE9-DC17B5994109}"/>
                    </a:ext>
                  </a:extLst>
                </p:cNvPr>
                <p:cNvSpPr/>
                <p:nvPr/>
              </p:nvSpPr>
              <p:spPr>
                <a:xfrm>
                  <a:off x="1207476" y="5879268"/>
                  <a:ext cx="358727" cy="315972"/>
                </a:xfrm>
                <a:prstGeom prst="flowChartConnector">
                  <a:avLst/>
                </a:prstGeom>
                <a:solidFill>
                  <a:srgbClr val="B85348"/>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a:extLst>
                    <a:ext uri="{FF2B5EF4-FFF2-40B4-BE49-F238E27FC236}">
                      <a16:creationId xmlns:a16="http://schemas.microsoft.com/office/drawing/2014/main" id="{DFC440AB-2F7F-4D0C-B881-5C3F73482B18}"/>
                    </a:ext>
                  </a:extLst>
                </p:cNvPr>
                <p:cNvSpPr/>
                <p:nvPr/>
              </p:nvSpPr>
              <p:spPr>
                <a:xfrm>
                  <a:off x="2275444" y="5729516"/>
                  <a:ext cx="2390142" cy="461665"/>
                </a:xfrm>
                <a:prstGeom prst="rect">
                  <a:avLst/>
                </a:prstGeom>
              </p:spPr>
              <p:txBody>
                <a:bodyPr wrap="square">
                  <a:spAutoFit/>
                </a:bodyPr>
                <a:lstStyle/>
                <a:p>
                  <a:r>
                    <a:rPr lang="fr-FR" sz="2400" b="1" dirty="0">
                      <a:solidFill>
                        <a:schemeClr val="accent2">
                          <a:lumMod val="50000"/>
                        </a:schemeClr>
                      </a:solidFill>
                      <a:latin typeface="Times New Roman" panose="02020603050405020304" pitchFamily="18" charset="0"/>
                      <a:cs typeface="Times New Roman" panose="02020603050405020304" pitchFamily="18" charset="0"/>
                    </a:rPr>
                    <a:t>CONCLUSION</a:t>
                  </a:r>
                  <a:endParaRPr lang="fr-FR" sz="2400" b="1" dirty="0">
                    <a:solidFill>
                      <a:schemeClr val="accent2">
                        <a:lumMod val="50000"/>
                      </a:schemeClr>
                    </a:solidFill>
                  </a:endParaRPr>
                </a:p>
              </p:txBody>
            </p:sp>
            <p:sp>
              <p:nvSpPr>
                <p:cNvPr id="58" name="Signe Moins 57">
                  <a:extLst>
                    <a:ext uri="{FF2B5EF4-FFF2-40B4-BE49-F238E27FC236}">
                      <a16:creationId xmlns:a16="http://schemas.microsoft.com/office/drawing/2014/main" id="{AD488C23-C4BE-48A6-A963-20B8F06B805A}"/>
                    </a:ext>
                  </a:extLst>
                </p:cNvPr>
                <p:cNvSpPr/>
                <p:nvPr/>
              </p:nvSpPr>
              <p:spPr>
                <a:xfrm>
                  <a:off x="782672" y="6058965"/>
                  <a:ext cx="4349072" cy="151053"/>
                </a:xfrm>
                <a:prstGeom prst="mathMinus">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81" name="Groupe 80">
                <a:extLst>
                  <a:ext uri="{FF2B5EF4-FFF2-40B4-BE49-F238E27FC236}">
                    <a16:creationId xmlns:a16="http://schemas.microsoft.com/office/drawing/2014/main" id="{F0EE7999-40D5-482D-B53B-131C267DD883}"/>
                  </a:ext>
                </a:extLst>
              </p:cNvPr>
              <p:cNvGrpSpPr/>
              <p:nvPr/>
            </p:nvGrpSpPr>
            <p:grpSpPr>
              <a:xfrm>
                <a:off x="-45597" y="2484778"/>
                <a:ext cx="6858513" cy="559915"/>
                <a:chOff x="-45597" y="2484778"/>
                <a:chExt cx="6858513" cy="559915"/>
              </a:xfrm>
            </p:grpSpPr>
            <p:grpSp>
              <p:nvGrpSpPr>
                <p:cNvPr id="60" name="Groupe 59">
                  <a:extLst>
                    <a:ext uri="{FF2B5EF4-FFF2-40B4-BE49-F238E27FC236}">
                      <a16:creationId xmlns:a16="http://schemas.microsoft.com/office/drawing/2014/main" id="{56B2740C-E76F-431B-A869-3E2F9190E5DE}"/>
                    </a:ext>
                  </a:extLst>
                </p:cNvPr>
                <p:cNvGrpSpPr/>
                <p:nvPr/>
              </p:nvGrpSpPr>
              <p:grpSpPr>
                <a:xfrm>
                  <a:off x="-45597" y="2484778"/>
                  <a:ext cx="6858513" cy="500733"/>
                  <a:chOff x="971346" y="2389015"/>
                  <a:chExt cx="6858513" cy="500733"/>
                </a:xfrm>
              </p:grpSpPr>
              <p:sp>
                <p:nvSpPr>
                  <p:cNvPr id="11" name="Organigramme : Connecteur 10">
                    <a:extLst>
                      <a:ext uri="{FF2B5EF4-FFF2-40B4-BE49-F238E27FC236}">
                        <a16:creationId xmlns:a16="http://schemas.microsoft.com/office/drawing/2014/main" id="{6CE57BF1-2DF4-40D8-AD43-3FBF6EC32C2B}"/>
                      </a:ext>
                    </a:extLst>
                  </p:cNvPr>
                  <p:cNvSpPr/>
                  <p:nvPr/>
                </p:nvSpPr>
                <p:spPr>
                  <a:xfrm>
                    <a:off x="1532877" y="2440705"/>
                    <a:ext cx="478301" cy="436596"/>
                  </a:xfrm>
                  <a:prstGeom prst="flowChartConnec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Organigramme : Connecteur 12">
                    <a:extLst>
                      <a:ext uri="{FF2B5EF4-FFF2-40B4-BE49-F238E27FC236}">
                        <a16:creationId xmlns:a16="http://schemas.microsoft.com/office/drawing/2014/main" id="{E1140DF6-DAB5-49A9-9DBE-6CA4762EBA02}"/>
                      </a:ext>
                    </a:extLst>
                  </p:cNvPr>
                  <p:cNvSpPr/>
                  <p:nvPr/>
                </p:nvSpPr>
                <p:spPr>
                  <a:xfrm>
                    <a:off x="1652451" y="2512334"/>
                    <a:ext cx="358727" cy="364968"/>
                  </a:xfrm>
                  <a:prstGeom prst="flowChartConnector">
                    <a:avLst/>
                  </a:prstGeom>
                  <a:solidFill>
                    <a:srgbClr val="B85348"/>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Signe Moins 52">
                    <a:extLst>
                      <a:ext uri="{FF2B5EF4-FFF2-40B4-BE49-F238E27FC236}">
                        <a16:creationId xmlns:a16="http://schemas.microsoft.com/office/drawing/2014/main" id="{91347BCB-64CB-49B2-ACAB-5C2759BE0A22}"/>
                      </a:ext>
                    </a:extLst>
                  </p:cNvPr>
                  <p:cNvSpPr/>
                  <p:nvPr/>
                </p:nvSpPr>
                <p:spPr>
                  <a:xfrm>
                    <a:off x="971346" y="2684658"/>
                    <a:ext cx="5774438" cy="205090"/>
                  </a:xfrm>
                  <a:prstGeom prst="mathMinus">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Rectangle 35">
                    <a:extLst>
                      <a:ext uri="{FF2B5EF4-FFF2-40B4-BE49-F238E27FC236}">
                        <a16:creationId xmlns:a16="http://schemas.microsoft.com/office/drawing/2014/main" id="{07A0C920-204A-4C8A-A72B-1DFE7A0A2101}"/>
                      </a:ext>
                    </a:extLst>
                  </p:cNvPr>
                  <p:cNvSpPr/>
                  <p:nvPr/>
                </p:nvSpPr>
                <p:spPr>
                  <a:xfrm>
                    <a:off x="2246909" y="2389015"/>
                    <a:ext cx="5582950" cy="461665"/>
                  </a:xfrm>
                  <a:prstGeom prst="rect">
                    <a:avLst/>
                  </a:prstGeom>
                </p:spPr>
                <p:txBody>
                  <a:bodyPr wrap="square">
                    <a:spAutoFit/>
                  </a:bodyPr>
                  <a:lstStyle/>
                  <a:p>
                    <a:r>
                      <a:rPr lang="fr-FR" sz="2400" b="1" dirty="0">
                        <a:solidFill>
                          <a:schemeClr val="accent2">
                            <a:lumMod val="50000"/>
                          </a:schemeClr>
                        </a:solidFill>
                        <a:latin typeface="Times New Roman" panose="02020603050405020304" pitchFamily="18" charset="0"/>
                        <a:cs typeface="Times New Roman" panose="02020603050405020304" pitchFamily="18" charset="0"/>
                      </a:rPr>
                      <a:t>OBJECTIFS DE L’ÉTUDE</a:t>
                    </a:r>
                  </a:p>
                </p:txBody>
              </p:sp>
            </p:grpSp>
            <p:sp>
              <p:nvSpPr>
                <p:cNvPr id="70" name="ZoneTexte 69">
                  <a:extLst>
                    <a:ext uri="{FF2B5EF4-FFF2-40B4-BE49-F238E27FC236}">
                      <a16:creationId xmlns:a16="http://schemas.microsoft.com/office/drawing/2014/main" id="{1F9FF97A-1814-4DAE-A80F-5A73398B4B46}"/>
                    </a:ext>
                  </a:extLst>
                </p:cNvPr>
                <p:cNvSpPr txBox="1"/>
                <p:nvPr/>
              </p:nvSpPr>
              <p:spPr>
                <a:xfrm>
                  <a:off x="724859" y="2675361"/>
                  <a:ext cx="296182" cy="369332"/>
                </a:xfrm>
                <a:prstGeom prst="rect">
                  <a:avLst/>
                </a:prstGeom>
                <a:noFill/>
              </p:spPr>
              <p:txBody>
                <a:bodyPr wrap="square" rtlCol="0">
                  <a:spAutoFit/>
                </a:bodyPr>
                <a:lstStyle/>
                <a:p>
                  <a:r>
                    <a:rPr lang="fr-FR" dirty="0">
                      <a:solidFill>
                        <a:schemeClr val="bg1"/>
                      </a:solidFill>
                    </a:rPr>
                    <a:t>1</a:t>
                  </a:r>
                </a:p>
              </p:txBody>
            </p:sp>
          </p:grpSp>
          <p:grpSp>
            <p:nvGrpSpPr>
              <p:cNvPr id="82" name="Groupe 81">
                <a:extLst>
                  <a:ext uri="{FF2B5EF4-FFF2-40B4-BE49-F238E27FC236}">
                    <a16:creationId xmlns:a16="http://schemas.microsoft.com/office/drawing/2014/main" id="{3FD1EB81-554C-42F2-8120-CF5961FDA9B4}"/>
                  </a:ext>
                </a:extLst>
              </p:cNvPr>
              <p:cNvGrpSpPr/>
              <p:nvPr/>
            </p:nvGrpSpPr>
            <p:grpSpPr>
              <a:xfrm>
                <a:off x="1" y="3212996"/>
                <a:ext cx="7032936" cy="535976"/>
                <a:chOff x="1" y="3212996"/>
                <a:chExt cx="7032936" cy="535976"/>
              </a:xfrm>
            </p:grpSpPr>
            <p:grpSp>
              <p:nvGrpSpPr>
                <p:cNvPr id="61" name="Groupe 60">
                  <a:extLst>
                    <a:ext uri="{FF2B5EF4-FFF2-40B4-BE49-F238E27FC236}">
                      <a16:creationId xmlns:a16="http://schemas.microsoft.com/office/drawing/2014/main" id="{1F4BFF2A-4586-466B-933D-AEAF11A2381B}"/>
                    </a:ext>
                  </a:extLst>
                </p:cNvPr>
                <p:cNvGrpSpPr/>
                <p:nvPr/>
              </p:nvGrpSpPr>
              <p:grpSpPr>
                <a:xfrm>
                  <a:off x="1" y="3212996"/>
                  <a:ext cx="7032936" cy="535976"/>
                  <a:chOff x="1016944" y="3117233"/>
                  <a:chExt cx="7032936" cy="535976"/>
                </a:xfrm>
              </p:grpSpPr>
              <p:sp>
                <p:nvSpPr>
                  <p:cNvPr id="15" name="Organigramme : Connecteur 14">
                    <a:extLst>
                      <a:ext uri="{FF2B5EF4-FFF2-40B4-BE49-F238E27FC236}">
                        <a16:creationId xmlns:a16="http://schemas.microsoft.com/office/drawing/2014/main" id="{D025DC4F-D844-47DB-8BAD-E10BE8943C7E}"/>
                      </a:ext>
                    </a:extLst>
                  </p:cNvPr>
                  <p:cNvSpPr/>
                  <p:nvPr/>
                </p:nvSpPr>
                <p:spPr>
                  <a:xfrm>
                    <a:off x="1677568" y="3161155"/>
                    <a:ext cx="478301" cy="387082"/>
                  </a:xfrm>
                  <a:prstGeom prst="flowChartConnec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Organigramme : Connecteur 16">
                    <a:extLst>
                      <a:ext uri="{FF2B5EF4-FFF2-40B4-BE49-F238E27FC236}">
                        <a16:creationId xmlns:a16="http://schemas.microsoft.com/office/drawing/2014/main" id="{B0EEDC54-0F0E-4540-8606-07C2BB5120ED}"/>
                      </a:ext>
                    </a:extLst>
                  </p:cNvPr>
                  <p:cNvSpPr/>
                  <p:nvPr/>
                </p:nvSpPr>
                <p:spPr>
                  <a:xfrm>
                    <a:off x="1797142" y="3224661"/>
                    <a:ext cx="358727" cy="323577"/>
                  </a:xfrm>
                  <a:prstGeom prst="flowChartConnector">
                    <a:avLst/>
                  </a:prstGeom>
                  <a:solidFill>
                    <a:srgbClr val="B85348"/>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a:extLst>
                      <a:ext uri="{FF2B5EF4-FFF2-40B4-BE49-F238E27FC236}">
                        <a16:creationId xmlns:a16="http://schemas.microsoft.com/office/drawing/2014/main" id="{1F5045D1-6770-45A8-933F-9AD34FF7E318}"/>
                      </a:ext>
                    </a:extLst>
                  </p:cNvPr>
                  <p:cNvSpPr/>
                  <p:nvPr/>
                </p:nvSpPr>
                <p:spPr>
                  <a:xfrm>
                    <a:off x="2275443" y="3117233"/>
                    <a:ext cx="5774437" cy="461665"/>
                  </a:xfrm>
                  <a:prstGeom prst="rect">
                    <a:avLst/>
                  </a:prstGeom>
                </p:spPr>
                <p:txBody>
                  <a:bodyPr wrap="square">
                    <a:spAutoFit/>
                  </a:bodyPr>
                  <a:lstStyle/>
                  <a:p>
                    <a:r>
                      <a:rPr lang="fr-FR" sz="2400" b="1" dirty="0">
                        <a:solidFill>
                          <a:schemeClr val="accent2">
                            <a:lumMod val="50000"/>
                          </a:schemeClr>
                        </a:solidFill>
                        <a:latin typeface="Times New Roman" panose="02020603050405020304" pitchFamily="18" charset="0"/>
                        <a:cs typeface="Times New Roman" panose="02020603050405020304" pitchFamily="18" charset="0"/>
                      </a:rPr>
                      <a:t>METHODOLOGIE DE TRAVAIL</a:t>
                    </a:r>
                  </a:p>
                </p:txBody>
              </p:sp>
              <p:sp>
                <p:nvSpPr>
                  <p:cNvPr id="54" name="Signe Moins 53">
                    <a:extLst>
                      <a:ext uri="{FF2B5EF4-FFF2-40B4-BE49-F238E27FC236}">
                        <a16:creationId xmlns:a16="http://schemas.microsoft.com/office/drawing/2014/main" id="{CE36D8D2-F325-4FE5-9D81-895B9B297058}"/>
                      </a:ext>
                    </a:extLst>
                  </p:cNvPr>
                  <p:cNvSpPr/>
                  <p:nvPr/>
                </p:nvSpPr>
                <p:spPr>
                  <a:xfrm>
                    <a:off x="1016944" y="3445988"/>
                    <a:ext cx="6812916" cy="207221"/>
                  </a:xfrm>
                  <a:prstGeom prst="mathMinus">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71" name="ZoneTexte 70">
                  <a:extLst>
                    <a:ext uri="{FF2B5EF4-FFF2-40B4-BE49-F238E27FC236}">
                      <a16:creationId xmlns:a16="http://schemas.microsoft.com/office/drawing/2014/main" id="{2686726B-B4C2-42D4-9789-23ADAD11DBA8}"/>
                    </a:ext>
                  </a:extLst>
                </p:cNvPr>
                <p:cNvSpPr txBox="1"/>
                <p:nvPr/>
              </p:nvSpPr>
              <p:spPr>
                <a:xfrm>
                  <a:off x="852537" y="3344747"/>
                  <a:ext cx="296182" cy="369332"/>
                </a:xfrm>
                <a:prstGeom prst="rect">
                  <a:avLst/>
                </a:prstGeom>
                <a:noFill/>
              </p:spPr>
              <p:txBody>
                <a:bodyPr wrap="square" rtlCol="0">
                  <a:spAutoFit/>
                </a:bodyPr>
                <a:lstStyle/>
                <a:p>
                  <a:r>
                    <a:rPr lang="fr-FR" dirty="0">
                      <a:solidFill>
                        <a:schemeClr val="bg1"/>
                      </a:solidFill>
                    </a:rPr>
                    <a:t>2</a:t>
                  </a:r>
                </a:p>
              </p:txBody>
            </p:sp>
          </p:grpSp>
          <p:grpSp>
            <p:nvGrpSpPr>
              <p:cNvPr id="83" name="Groupe 82">
                <a:extLst>
                  <a:ext uri="{FF2B5EF4-FFF2-40B4-BE49-F238E27FC236}">
                    <a16:creationId xmlns:a16="http://schemas.microsoft.com/office/drawing/2014/main" id="{0747E527-344F-47DE-85CA-A09BCBF8BEBE}"/>
                  </a:ext>
                </a:extLst>
              </p:cNvPr>
              <p:cNvGrpSpPr/>
              <p:nvPr/>
            </p:nvGrpSpPr>
            <p:grpSpPr>
              <a:xfrm>
                <a:off x="63332" y="3860770"/>
                <a:ext cx="8079287" cy="530850"/>
                <a:chOff x="63332" y="3860770"/>
                <a:chExt cx="8079287" cy="530850"/>
              </a:xfrm>
            </p:grpSpPr>
            <p:grpSp>
              <p:nvGrpSpPr>
                <p:cNvPr id="62" name="Groupe 61">
                  <a:extLst>
                    <a:ext uri="{FF2B5EF4-FFF2-40B4-BE49-F238E27FC236}">
                      <a16:creationId xmlns:a16="http://schemas.microsoft.com/office/drawing/2014/main" id="{BC41EBAD-D116-489A-8A2F-BBBC0DFC1D79}"/>
                    </a:ext>
                  </a:extLst>
                </p:cNvPr>
                <p:cNvGrpSpPr/>
                <p:nvPr/>
              </p:nvGrpSpPr>
              <p:grpSpPr>
                <a:xfrm>
                  <a:off x="63332" y="3860770"/>
                  <a:ext cx="8079287" cy="530850"/>
                  <a:chOff x="1080275" y="3765007"/>
                  <a:chExt cx="8079287" cy="530850"/>
                </a:xfrm>
              </p:grpSpPr>
              <p:sp>
                <p:nvSpPr>
                  <p:cNvPr id="19" name="Organigramme : Connecteur 18">
                    <a:extLst>
                      <a:ext uri="{FF2B5EF4-FFF2-40B4-BE49-F238E27FC236}">
                        <a16:creationId xmlns:a16="http://schemas.microsoft.com/office/drawing/2014/main" id="{D57A80B1-190E-442F-9B86-5F0185B8CB39}"/>
                      </a:ext>
                    </a:extLst>
                  </p:cNvPr>
                  <p:cNvSpPr/>
                  <p:nvPr/>
                </p:nvSpPr>
                <p:spPr>
                  <a:xfrm>
                    <a:off x="1723934" y="3821845"/>
                    <a:ext cx="478301" cy="414700"/>
                  </a:xfrm>
                  <a:prstGeom prst="flowChartConnec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Organigramme : Connecteur 20">
                    <a:extLst>
                      <a:ext uri="{FF2B5EF4-FFF2-40B4-BE49-F238E27FC236}">
                        <a16:creationId xmlns:a16="http://schemas.microsoft.com/office/drawing/2014/main" id="{532870A7-051E-4C69-B749-0B7889C47095}"/>
                      </a:ext>
                    </a:extLst>
                  </p:cNvPr>
                  <p:cNvSpPr/>
                  <p:nvPr/>
                </p:nvSpPr>
                <p:spPr>
                  <a:xfrm>
                    <a:off x="1843508" y="3889882"/>
                    <a:ext cx="358727" cy="346664"/>
                  </a:xfrm>
                  <a:prstGeom prst="flowChartConnector">
                    <a:avLst/>
                  </a:prstGeom>
                  <a:solidFill>
                    <a:srgbClr val="B85348"/>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a:extLst>
                      <a:ext uri="{FF2B5EF4-FFF2-40B4-BE49-F238E27FC236}">
                        <a16:creationId xmlns:a16="http://schemas.microsoft.com/office/drawing/2014/main" id="{A341FB3C-26BC-4649-83F8-B37502D9AC2C}"/>
                      </a:ext>
                    </a:extLst>
                  </p:cNvPr>
                  <p:cNvSpPr/>
                  <p:nvPr/>
                </p:nvSpPr>
                <p:spPr>
                  <a:xfrm>
                    <a:off x="2275443" y="3765007"/>
                    <a:ext cx="6250180" cy="461665"/>
                  </a:xfrm>
                  <a:prstGeom prst="rect">
                    <a:avLst/>
                  </a:prstGeom>
                </p:spPr>
                <p:txBody>
                  <a:bodyPr wrap="square">
                    <a:spAutoFit/>
                  </a:bodyPr>
                  <a:lstStyle/>
                  <a:p>
                    <a:r>
                      <a:rPr lang="fr-FR" sz="2400" b="1" dirty="0">
                        <a:solidFill>
                          <a:schemeClr val="accent2">
                            <a:lumMod val="50000"/>
                          </a:schemeClr>
                        </a:solidFill>
                        <a:latin typeface="Times New Roman" panose="02020603050405020304" pitchFamily="18" charset="0"/>
                        <a:cs typeface="Times New Roman" panose="02020603050405020304" pitchFamily="18" charset="0"/>
                      </a:rPr>
                      <a:t>PRÉSENTATION DE LA ZONE D’ÉTUDE</a:t>
                    </a:r>
                  </a:p>
                </p:txBody>
              </p:sp>
              <p:sp>
                <p:nvSpPr>
                  <p:cNvPr id="57" name="Signe Moins 56">
                    <a:extLst>
                      <a:ext uri="{FF2B5EF4-FFF2-40B4-BE49-F238E27FC236}">
                        <a16:creationId xmlns:a16="http://schemas.microsoft.com/office/drawing/2014/main" id="{02365746-D47F-406E-AFE7-EDC173DD1FEC}"/>
                      </a:ext>
                    </a:extLst>
                  </p:cNvPr>
                  <p:cNvSpPr/>
                  <p:nvPr/>
                </p:nvSpPr>
                <p:spPr>
                  <a:xfrm>
                    <a:off x="1080275" y="4087859"/>
                    <a:ext cx="8079287" cy="207998"/>
                  </a:xfrm>
                  <a:prstGeom prst="mathMinus">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72" name="ZoneTexte 71">
                  <a:extLst>
                    <a:ext uri="{FF2B5EF4-FFF2-40B4-BE49-F238E27FC236}">
                      <a16:creationId xmlns:a16="http://schemas.microsoft.com/office/drawing/2014/main" id="{4E8415F9-B6CE-409E-9049-85AC2DF4D3F1}"/>
                    </a:ext>
                  </a:extLst>
                </p:cNvPr>
                <p:cNvSpPr txBox="1"/>
                <p:nvPr/>
              </p:nvSpPr>
              <p:spPr>
                <a:xfrm>
                  <a:off x="880376" y="3993174"/>
                  <a:ext cx="296182" cy="369332"/>
                </a:xfrm>
                <a:prstGeom prst="rect">
                  <a:avLst/>
                </a:prstGeom>
                <a:noFill/>
              </p:spPr>
              <p:txBody>
                <a:bodyPr wrap="square" rtlCol="0">
                  <a:spAutoFit/>
                </a:bodyPr>
                <a:lstStyle/>
                <a:p>
                  <a:r>
                    <a:rPr lang="fr-FR" dirty="0">
                      <a:solidFill>
                        <a:schemeClr val="bg1"/>
                      </a:solidFill>
                    </a:rPr>
                    <a:t>3</a:t>
                  </a:r>
                </a:p>
              </p:txBody>
            </p:sp>
          </p:grpSp>
          <p:grpSp>
            <p:nvGrpSpPr>
              <p:cNvPr id="80" name="Groupe 79">
                <a:extLst>
                  <a:ext uri="{FF2B5EF4-FFF2-40B4-BE49-F238E27FC236}">
                    <a16:creationId xmlns:a16="http://schemas.microsoft.com/office/drawing/2014/main" id="{0C8CA4E6-3C49-4507-8567-50AB841F1F80}"/>
                  </a:ext>
                </a:extLst>
              </p:cNvPr>
              <p:cNvGrpSpPr/>
              <p:nvPr/>
            </p:nvGrpSpPr>
            <p:grpSpPr>
              <a:xfrm>
                <a:off x="-91228" y="4530219"/>
                <a:ext cx="9555559" cy="589293"/>
                <a:chOff x="-271851" y="5110674"/>
                <a:chExt cx="9555559" cy="589293"/>
              </a:xfrm>
            </p:grpSpPr>
            <p:grpSp>
              <p:nvGrpSpPr>
                <p:cNvPr id="64" name="Groupe 63">
                  <a:extLst>
                    <a:ext uri="{FF2B5EF4-FFF2-40B4-BE49-F238E27FC236}">
                      <a16:creationId xmlns:a16="http://schemas.microsoft.com/office/drawing/2014/main" id="{B406FC82-035E-4594-BB27-C983473B98B6}"/>
                    </a:ext>
                  </a:extLst>
                </p:cNvPr>
                <p:cNvGrpSpPr/>
                <p:nvPr/>
              </p:nvGrpSpPr>
              <p:grpSpPr>
                <a:xfrm>
                  <a:off x="-271851" y="5110674"/>
                  <a:ext cx="9555559" cy="533028"/>
                  <a:chOff x="745092" y="5014911"/>
                  <a:chExt cx="9555559" cy="533028"/>
                </a:xfrm>
              </p:grpSpPr>
              <p:sp>
                <p:nvSpPr>
                  <p:cNvPr id="23" name="Organigramme : Connecteur 22">
                    <a:extLst>
                      <a:ext uri="{FF2B5EF4-FFF2-40B4-BE49-F238E27FC236}">
                        <a16:creationId xmlns:a16="http://schemas.microsoft.com/office/drawing/2014/main" id="{A8865D27-7F03-43B5-9BA2-6BF1FEA9AD22}"/>
                      </a:ext>
                    </a:extLst>
                  </p:cNvPr>
                  <p:cNvSpPr/>
                  <p:nvPr/>
                </p:nvSpPr>
                <p:spPr>
                  <a:xfrm>
                    <a:off x="1539270" y="5158644"/>
                    <a:ext cx="478301" cy="387333"/>
                  </a:xfrm>
                  <a:prstGeom prst="flowChartConnec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rganigramme : Connecteur 24">
                    <a:extLst>
                      <a:ext uri="{FF2B5EF4-FFF2-40B4-BE49-F238E27FC236}">
                        <a16:creationId xmlns:a16="http://schemas.microsoft.com/office/drawing/2014/main" id="{491DEEAC-3410-47B6-88A7-9D4F6A1F7A59}"/>
                      </a:ext>
                    </a:extLst>
                  </p:cNvPr>
                  <p:cNvSpPr/>
                  <p:nvPr/>
                </p:nvSpPr>
                <p:spPr>
                  <a:xfrm>
                    <a:off x="1658844" y="5222190"/>
                    <a:ext cx="358727" cy="323786"/>
                  </a:xfrm>
                  <a:prstGeom prst="flowChartConnector">
                    <a:avLst/>
                  </a:prstGeom>
                  <a:solidFill>
                    <a:srgbClr val="B85348"/>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a:extLst>
                      <a:ext uri="{FF2B5EF4-FFF2-40B4-BE49-F238E27FC236}">
                        <a16:creationId xmlns:a16="http://schemas.microsoft.com/office/drawing/2014/main" id="{F693CFD8-91F5-4C6A-9BF2-8F0957EA6429}"/>
                      </a:ext>
                    </a:extLst>
                  </p:cNvPr>
                  <p:cNvSpPr/>
                  <p:nvPr/>
                </p:nvSpPr>
                <p:spPr>
                  <a:xfrm>
                    <a:off x="2175860" y="5014911"/>
                    <a:ext cx="6954789" cy="461665"/>
                  </a:xfrm>
                  <a:prstGeom prst="rect">
                    <a:avLst/>
                  </a:prstGeom>
                </p:spPr>
                <p:txBody>
                  <a:bodyPr wrap="square">
                    <a:spAutoFit/>
                  </a:bodyPr>
                  <a:lstStyle/>
                  <a:p>
                    <a:r>
                      <a:rPr lang="fr-FR" sz="2400" b="1" dirty="0">
                        <a:solidFill>
                          <a:srgbClr val="134263"/>
                        </a:solidFill>
                        <a:latin typeface="Times New Roman" panose="02020603050405020304" pitchFamily="18" charset="0"/>
                        <a:cs typeface="Times New Roman" panose="02020603050405020304" pitchFamily="18" charset="0"/>
                      </a:rPr>
                      <a:t>SYNTHÈSE DES </a:t>
                    </a:r>
                    <a:r>
                      <a:rPr lang="fr-FR" sz="2400" b="1" dirty="0">
                        <a:solidFill>
                          <a:schemeClr val="accent2">
                            <a:lumMod val="50000"/>
                          </a:schemeClr>
                        </a:solidFill>
                        <a:latin typeface="Times New Roman" panose="02020603050405020304" pitchFamily="18" charset="0"/>
                        <a:cs typeface="Times New Roman" panose="02020603050405020304" pitchFamily="18" charset="0"/>
                      </a:rPr>
                      <a:t>RÉSULTATS ET DISCUSSIONS</a:t>
                    </a:r>
                  </a:p>
                </p:txBody>
              </p:sp>
              <p:sp>
                <p:nvSpPr>
                  <p:cNvPr id="55" name="Signe Moins 54">
                    <a:extLst>
                      <a:ext uri="{FF2B5EF4-FFF2-40B4-BE49-F238E27FC236}">
                        <a16:creationId xmlns:a16="http://schemas.microsoft.com/office/drawing/2014/main" id="{C796BC07-8394-4B89-92CF-407D0014710E}"/>
                      </a:ext>
                    </a:extLst>
                  </p:cNvPr>
                  <p:cNvSpPr/>
                  <p:nvPr/>
                </p:nvSpPr>
                <p:spPr>
                  <a:xfrm>
                    <a:off x="745092" y="5364168"/>
                    <a:ext cx="9555559" cy="183771"/>
                  </a:xfrm>
                  <a:prstGeom prst="mathMinus">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73" name="ZoneTexte 72">
                  <a:extLst>
                    <a:ext uri="{FF2B5EF4-FFF2-40B4-BE49-F238E27FC236}">
                      <a16:creationId xmlns:a16="http://schemas.microsoft.com/office/drawing/2014/main" id="{A1B64D2D-465D-4355-A2DA-1C9DC4D3B7B2}"/>
                    </a:ext>
                  </a:extLst>
                </p:cNvPr>
                <p:cNvSpPr txBox="1"/>
                <p:nvPr/>
              </p:nvSpPr>
              <p:spPr>
                <a:xfrm>
                  <a:off x="704446" y="5330635"/>
                  <a:ext cx="296182" cy="369332"/>
                </a:xfrm>
                <a:prstGeom prst="rect">
                  <a:avLst/>
                </a:prstGeom>
                <a:noFill/>
              </p:spPr>
              <p:txBody>
                <a:bodyPr wrap="square" rtlCol="0">
                  <a:spAutoFit/>
                </a:bodyPr>
                <a:lstStyle/>
                <a:p>
                  <a:r>
                    <a:rPr lang="fr-FR" dirty="0">
                      <a:solidFill>
                        <a:schemeClr val="bg1"/>
                      </a:solidFill>
                    </a:rPr>
                    <a:t>4</a:t>
                  </a:r>
                </a:p>
              </p:txBody>
            </p:sp>
          </p:grpSp>
          <p:grpSp>
            <p:nvGrpSpPr>
              <p:cNvPr id="79" name="Groupe 78">
                <a:extLst>
                  <a:ext uri="{FF2B5EF4-FFF2-40B4-BE49-F238E27FC236}">
                    <a16:creationId xmlns:a16="http://schemas.microsoft.com/office/drawing/2014/main" id="{FC991C42-403F-4936-8EC5-337E1284B3DC}"/>
                  </a:ext>
                </a:extLst>
              </p:cNvPr>
              <p:cNvGrpSpPr/>
              <p:nvPr/>
            </p:nvGrpSpPr>
            <p:grpSpPr>
              <a:xfrm>
                <a:off x="481357" y="5214679"/>
                <a:ext cx="3725742" cy="554599"/>
                <a:chOff x="539550" y="4482419"/>
                <a:chExt cx="3725742" cy="554599"/>
              </a:xfrm>
            </p:grpSpPr>
            <p:grpSp>
              <p:nvGrpSpPr>
                <p:cNvPr id="63" name="Groupe 62">
                  <a:extLst>
                    <a:ext uri="{FF2B5EF4-FFF2-40B4-BE49-F238E27FC236}">
                      <a16:creationId xmlns:a16="http://schemas.microsoft.com/office/drawing/2014/main" id="{D239981B-476A-4216-82D1-2BB520ADD3A2}"/>
                    </a:ext>
                  </a:extLst>
                </p:cNvPr>
                <p:cNvGrpSpPr/>
                <p:nvPr/>
              </p:nvGrpSpPr>
              <p:grpSpPr>
                <a:xfrm>
                  <a:off x="539550" y="4482419"/>
                  <a:ext cx="3725742" cy="483734"/>
                  <a:chOff x="1556493" y="4386656"/>
                  <a:chExt cx="3725742" cy="483734"/>
                </a:xfrm>
              </p:grpSpPr>
              <p:sp>
                <p:nvSpPr>
                  <p:cNvPr id="31" name="Organigramme : Connecteur 30">
                    <a:extLst>
                      <a:ext uri="{FF2B5EF4-FFF2-40B4-BE49-F238E27FC236}">
                        <a16:creationId xmlns:a16="http://schemas.microsoft.com/office/drawing/2014/main" id="{E10822D5-EDC6-4F25-8F80-044335BD8CD9}"/>
                      </a:ext>
                    </a:extLst>
                  </p:cNvPr>
                  <p:cNvSpPr/>
                  <p:nvPr/>
                </p:nvSpPr>
                <p:spPr>
                  <a:xfrm>
                    <a:off x="1680421" y="4486109"/>
                    <a:ext cx="478301" cy="384280"/>
                  </a:xfrm>
                  <a:prstGeom prst="flowChartConnector">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rganigramme : Connecteur 32">
                    <a:extLst>
                      <a:ext uri="{FF2B5EF4-FFF2-40B4-BE49-F238E27FC236}">
                        <a16:creationId xmlns:a16="http://schemas.microsoft.com/office/drawing/2014/main" id="{16EA7050-28ED-4F11-984F-3E4974D3192F}"/>
                      </a:ext>
                    </a:extLst>
                  </p:cNvPr>
                  <p:cNvSpPr/>
                  <p:nvPr/>
                </p:nvSpPr>
                <p:spPr>
                  <a:xfrm>
                    <a:off x="1799995" y="4549155"/>
                    <a:ext cx="358727" cy="321235"/>
                  </a:xfrm>
                  <a:prstGeom prst="flowChartConnector">
                    <a:avLst/>
                  </a:prstGeom>
                  <a:solidFill>
                    <a:srgbClr val="B85348"/>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a:extLst>
                      <a:ext uri="{FF2B5EF4-FFF2-40B4-BE49-F238E27FC236}">
                        <a16:creationId xmlns:a16="http://schemas.microsoft.com/office/drawing/2014/main" id="{913A801D-6D39-4406-9D33-4DDEC6455BA1}"/>
                      </a:ext>
                    </a:extLst>
                  </p:cNvPr>
                  <p:cNvSpPr/>
                  <p:nvPr/>
                </p:nvSpPr>
                <p:spPr>
                  <a:xfrm>
                    <a:off x="2450399" y="4386656"/>
                    <a:ext cx="2448959" cy="461665"/>
                  </a:xfrm>
                  <a:prstGeom prst="rect">
                    <a:avLst/>
                  </a:prstGeom>
                </p:spPr>
                <p:txBody>
                  <a:bodyPr wrap="square">
                    <a:spAutoFit/>
                  </a:bodyPr>
                  <a:lstStyle/>
                  <a:p>
                    <a:r>
                      <a:rPr lang="fr-FR" sz="2400" b="1" dirty="0">
                        <a:solidFill>
                          <a:schemeClr val="accent2">
                            <a:lumMod val="50000"/>
                          </a:schemeClr>
                        </a:solidFill>
                        <a:latin typeface="Times New Roman" panose="02020603050405020304" pitchFamily="18" charset="0"/>
                        <a:cs typeface="Times New Roman" panose="02020603050405020304" pitchFamily="18" charset="0"/>
                      </a:rPr>
                      <a:t>SUGGESTIONS</a:t>
                    </a:r>
                  </a:p>
                </p:txBody>
              </p:sp>
              <p:sp>
                <p:nvSpPr>
                  <p:cNvPr id="56" name="Signe Moins 55">
                    <a:extLst>
                      <a:ext uri="{FF2B5EF4-FFF2-40B4-BE49-F238E27FC236}">
                        <a16:creationId xmlns:a16="http://schemas.microsoft.com/office/drawing/2014/main" id="{EC65AABA-1F67-4230-B1A8-B59907DC623D}"/>
                      </a:ext>
                    </a:extLst>
                  </p:cNvPr>
                  <p:cNvSpPr/>
                  <p:nvPr/>
                </p:nvSpPr>
                <p:spPr>
                  <a:xfrm>
                    <a:off x="1556493" y="4740604"/>
                    <a:ext cx="3725742" cy="129786"/>
                  </a:xfrm>
                  <a:prstGeom prst="mathMinus">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78" name="ZoneTexte 77">
                  <a:extLst>
                    <a:ext uri="{FF2B5EF4-FFF2-40B4-BE49-F238E27FC236}">
                      <a16:creationId xmlns:a16="http://schemas.microsoft.com/office/drawing/2014/main" id="{BE3C08D3-ADC7-497D-BEE0-DBCEC4FD444F}"/>
                    </a:ext>
                  </a:extLst>
                </p:cNvPr>
                <p:cNvSpPr txBox="1"/>
                <p:nvPr/>
              </p:nvSpPr>
              <p:spPr>
                <a:xfrm>
                  <a:off x="871646" y="4667686"/>
                  <a:ext cx="296182" cy="369332"/>
                </a:xfrm>
                <a:prstGeom prst="rect">
                  <a:avLst/>
                </a:prstGeom>
                <a:noFill/>
              </p:spPr>
              <p:txBody>
                <a:bodyPr wrap="square" rtlCol="0">
                  <a:spAutoFit/>
                </a:bodyPr>
                <a:lstStyle/>
                <a:p>
                  <a:r>
                    <a:rPr lang="fr-FR" dirty="0">
                      <a:solidFill>
                        <a:schemeClr val="bg1"/>
                      </a:solidFill>
                    </a:rPr>
                    <a:t>5</a:t>
                  </a:r>
                </a:p>
              </p:txBody>
            </p:sp>
          </p:grpSp>
        </p:grpSp>
      </p:grpSp>
      <p:sp>
        <p:nvSpPr>
          <p:cNvPr id="2" name="Titre 1"/>
          <p:cNvSpPr>
            <a:spLocks noGrp="1"/>
          </p:cNvSpPr>
          <p:nvPr>
            <p:ph type="title"/>
          </p:nvPr>
        </p:nvSpPr>
        <p:spPr/>
        <p:txBody>
          <a:bodyPr/>
          <a:lstStyle/>
          <a:p>
            <a:pPr algn="ctr"/>
            <a:r>
              <a:rPr lang="fr-FR" b="1" dirty="0">
                <a:solidFill>
                  <a:schemeClr val="accent2">
                    <a:lumMod val="50000"/>
                  </a:schemeClr>
                </a:solidFill>
                <a:latin typeface="Times New Roman" panose="02020603050405020304" pitchFamily="18" charset="0"/>
                <a:cs typeface="Times New Roman" panose="02020603050405020304" pitchFamily="18" charset="0"/>
              </a:rPr>
              <a:t>Plan</a:t>
            </a:r>
          </a:p>
        </p:txBody>
      </p:sp>
      <p:sp>
        <p:nvSpPr>
          <p:cNvPr id="5" name="Espace réservé du numéro de diapositive 4">
            <a:extLst>
              <a:ext uri="{FF2B5EF4-FFF2-40B4-BE49-F238E27FC236}">
                <a16:creationId xmlns:a16="http://schemas.microsoft.com/office/drawing/2014/main" id="{4D83D9EF-9E76-4983-B5D1-77FE3959DCAD}"/>
              </a:ext>
            </a:extLst>
          </p:cNvPr>
          <p:cNvSpPr>
            <a:spLocks noGrp="1"/>
          </p:cNvSpPr>
          <p:nvPr>
            <p:ph type="sldNum" sz="quarter" idx="12"/>
          </p:nvPr>
        </p:nvSpPr>
        <p:spPr/>
        <p:txBody>
          <a:bodyPr/>
          <a:lstStyle/>
          <a:p>
            <a:fld id="{66E27DCB-49F9-415C-BF20-53E35CDCF77B}" type="slidenum">
              <a:rPr lang="fr-FR" sz="1400" smtClean="0">
                <a:latin typeface="Times New Roman" panose="02020603050405020304" pitchFamily="18" charset="0"/>
                <a:cs typeface="Times New Roman" panose="02020603050405020304" pitchFamily="18" charset="0"/>
              </a:rPr>
              <a:t>2</a:t>
            </a:fld>
            <a:endParaRPr lang="fr-FR"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2942964"/>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e 52">
            <a:extLst>
              <a:ext uri="{FF2B5EF4-FFF2-40B4-BE49-F238E27FC236}">
                <a16:creationId xmlns:a16="http://schemas.microsoft.com/office/drawing/2014/main" id="{8846D335-D541-42E9-90FA-4CB0B12E73DC}"/>
              </a:ext>
            </a:extLst>
          </p:cNvPr>
          <p:cNvGrpSpPr/>
          <p:nvPr/>
        </p:nvGrpSpPr>
        <p:grpSpPr>
          <a:xfrm>
            <a:off x="1097280" y="2411896"/>
            <a:ext cx="10058400" cy="3574274"/>
            <a:chOff x="1097280" y="2411896"/>
            <a:chExt cx="10058400" cy="3574274"/>
          </a:xfrm>
        </p:grpSpPr>
        <p:grpSp>
          <p:nvGrpSpPr>
            <p:cNvPr id="33" name="Groupe 32">
              <a:extLst>
                <a:ext uri="{FF2B5EF4-FFF2-40B4-BE49-F238E27FC236}">
                  <a16:creationId xmlns:a16="http://schemas.microsoft.com/office/drawing/2014/main" id="{6EF45501-F3A9-4EB3-881C-6CC1F82A1456}"/>
                </a:ext>
              </a:extLst>
            </p:cNvPr>
            <p:cNvGrpSpPr/>
            <p:nvPr/>
          </p:nvGrpSpPr>
          <p:grpSpPr>
            <a:xfrm>
              <a:off x="1232452" y="2411896"/>
              <a:ext cx="8322365" cy="2836912"/>
              <a:chOff x="1135901" y="2359138"/>
              <a:chExt cx="8821120" cy="2909184"/>
            </a:xfrm>
          </p:grpSpPr>
          <p:grpSp>
            <p:nvGrpSpPr>
              <p:cNvPr id="34" name="Groupe 33">
                <a:extLst>
                  <a:ext uri="{FF2B5EF4-FFF2-40B4-BE49-F238E27FC236}">
                    <a16:creationId xmlns:a16="http://schemas.microsoft.com/office/drawing/2014/main" id="{C83ED7DE-BC8C-4423-9D68-EE6E7D52014D}"/>
                  </a:ext>
                </a:extLst>
              </p:cNvPr>
              <p:cNvGrpSpPr/>
              <p:nvPr/>
            </p:nvGrpSpPr>
            <p:grpSpPr>
              <a:xfrm>
                <a:off x="1808119" y="3847735"/>
                <a:ext cx="7839464" cy="1420587"/>
                <a:chOff x="1808119" y="3939174"/>
                <a:chExt cx="7839464" cy="1420587"/>
              </a:xfrm>
            </p:grpSpPr>
            <p:grpSp>
              <p:nvGrpSpPr>
                <p:cNvPr id="40" name="Groupe 39">
                  <a:extLst>
                    <a:ext uri="{FF2B5EF4-FFF2-40B4-BE49-F238E27FC236}">
                      <a16:creationId xmlns:a16="http://schemas.microsoft.com/office/drawing/2014/main" id="{7378E69D-3E8F-43F6-9E7E-0642FA84EFEE}"/>
                    </a:ext>
                  </a:extLst>
                </p:cNvPr>
                <p:cNvGrpSpPr/>
                <p:nvPr/>
              </p:nvGrpSpPr>
              <p:grpSpPr>
                <a:xfrm>
                  <a:off x="1808119" y="3939174"/>
                  <a:ext cx="2382741" cy="1094605"/>
                  <a:chOff x="3713259" y="3531893"/>
                  <a:chExt cx="2382741" cy="1094605"/>
                </a:xfrm>
              </p:grpSpPr>
              <p:sp>
                <p:nvSpPr>
                  <p:cNvPr id="42" name="Rectangle : coins arrondis 41">
                    <a:extLst>
                      <a:ext uri="{FF2B5EF4-FFF2-40B4-BE49-F238E27FC236}">
                        <a16:creationId xmlns:a16="http://schemas.microsoft.com/office/drawing/2014/main" id="{457A3571-DA0C-4253-9072-FBFA90ECB394}"/>
                      </a:ext>
                    </a:extLst>
                  </p:cNvPr>
                  <p:cNvSpPr/>
                  <p:nvPr/>
                </p:nvSpPr>
                <p:spPr>
                  <a:xfrm>
                    <a:off x="3713259" y="3531893"/>
                    <a:ext cx="2382741" cy="569844"/>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solidFill>
                          <a:schemeClr val="bg1"/>
                        </a:solidFill>
                        <a:latin typeface="Times New Roman" panose="02020603050405020304" pitchFamily="18" charset="0"/>
                        <a:cs typeface="Times New Roman" panose="02020603050405020304" pitchFamily="18" charset="0"/>
                      </a:rPr>
                      <a:t>Engagement national</a:t>
                    </a:r>
                  </a:p>
                </p:txBody>
              </p:sp>
              <p:sp>
                <p:nvSpPr>
                  <p:cNvPr id="43" name="Flèche : angle droit 42">
                    <a:extLst>
                      <a:ext uri="{FF2B5EF4-FFF2-40B4-BE49-F238E27FC236}">
                        <a16:creationId xmlns:a16="http://schemas.microsoft.com/office/drawing/2014/main" id="{DED5E276-E710-490B-A666-E3C66F7C72E1}"/>
                      </a:ext>
                    </a:extLst>
                  </p:cNvPr>
                  <p:cNvSpPr/>
                  <p:nvPr/>
                </p:nvSpPr>
                <p:spPr>
                  <a:xfrm rot="5400000">
                    <a:off x="4034922" y="4023159"/>
                    <a:ext cx="531007" cy="675671"/>
                  </a:xfrm>
                  <a:prstGeom prst="bentUpArrow">
                    <a:avLst/>
                  </a:prstGeom>
                  <a:solidFill>
                    <a:schemeClr val="bg1">
                      <a:lumMod val="6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41" name="Rectangle 40">
                  <a:extLst>
                    <a:ext uri="{FF2B5EF4-FFF2-40B4-BE49-F238E27FC236}">
                      <a16:creationId xmlns:a16="http://schemas.microsoft.com/office/drawing/2014/main" id="{FE7B5229-F2E1-4432-A262-6C01D9C081DC}"/>
                    </a:ext>
                  </a:extLst>
                </p:cNvPr>
                <p:cNvSpPr/>
                <p:nvPr/>
              </p:nvSpPr>
              <p:spPr>
                <a:xfrm>
                  <a:off x="2877047" y="4789917"/>
                  <a:ext cx="6770536" cy="5698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
                  </a:pPr>
                  <a:r>
                    <a:rPr lang="fr-FR" dirty="0">
                      <a:solidFill>
                        <a:schemeClr val="tx1"/>
                      </a:solidFill>
                      <a:latin typeface="Times New Roman" panose="02020603050405020304" pitchFamily="18" charset="0"/>
                      <a:cs typeface="Times New Roman" panose="02020603050405020304" pitchFamily="18" charset="0"/>
                    </a:rPr>
                    <a:t>Programme National de l’Assainissement des Eaux Usées et Excrétas(PN-AEUE)</a:t>
                  </a:r>
                </a:p>
              </p:txBody>
            </p:sp>
          </p:grpSp>
          <p:grpSp>
            <p:nvGrpSpPr>
              <p:cNvPr id="35" name="Groupe 34">
                <a:extLst>
                  <a:ext uri="{FF2B5EF4-FFF2-40B4-BE49-F238E27FC236}">
                    <a16:creationId xmlns:a16="http://schemas.microsoft.com/office/drawing/2014/main" id="{28E0D012-6D78-4080-8FD3-D9D0D24F693A}"/>
                  </a:ext>
                </a:extLst>
              </p:cNvPr>
              <p:cNvGrpSpPr/>
              <p:nvPr/>
            </p:nvGrpSpPr>
            <p:grpSpPr>
              <a:xfrm>
                <a:off x="1135901" y="2359138"/>
                <a:ext cx="8821120" cy="1299137"/>
                <a:chOff x="1135901" y="2359138"/>
                <a:chExt cx="8821120" cy="1299137"/>
              </a:xfrm>
            </p:grpSpPr>
            <p:grpSp>
              <p:nvGrpSpPr>
                <p:cNvPr id="36" name="Groupe 35">
                  <a:extLst>
                    <a:ext uri="{FF2B5EF4-FFF2-40B4-BE49-F238E27FC236}">
                      <a16:creationId xmlns:a16="http://schemas.microsoft.com/office/drawing/2014/main" id="{4D0F3521-DBF4-42EC-9BEC-A3BF10E6554B}"/>
                    </a:ext>
                  </a:extLst>
                </p:cNvPr>
                <p:cNvGrpSpPr/>
                <p:nvPr/>
              </p:nvGrpSpPr>
              <p:grpSpPr>
                <a:xfrm>
                  <a:off x="1135901" y="2359138"/>
                  <a:ext cx="2796209" cy="1172755"/>
                  <a:chOff x="1811572" y="2184510"/>
                  <a:chExt cx="2796209" cy="1172755"/>
                </a:xfrm>
              </p:grpSpPr>
              <p:sp>
                <p:nvSpPr>
                  <p:cNvPr id="38" name="Rectangle : coins arrondis 37">
                    <a:extLst>
                      <a:ext uri="{FF2B5EF4-FFF2-40B4-BE49-F238E27FC236}">
                        <a16:creationId xmlns:a16="http://schemas.microsoft.com/office/drawing/2014/main" id="{97C97AF3-7F2A-48A0-9A12-C98048A83E3A}"/>
                      </a:ext>
                    </a:extLst>
                  </p:cNvPr>
                  <p:cNvSpPr/>
                  <p:nvPr/>
                </p:nvSpPr>
                <p:spPr>
                  <a:xfrm>
                    <a:off x="1811572" y="2184510"/>
                    <a:ext cx="2796209" cy="691212"/>
                  </a:xfrm>
                  <a:prstGeom prst="roundRect">
                    <a:avLst/>
                  </a:prstGeom>
                  <a:solidFill>
                    <a:srgbClr val="C00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solidFill>
                          <a:schemeClr val="bg1"/>
                        </a:solidFill>
                        <a:latin typeface="Times New Roman" panose="02020603050405020304" pitchFamily="18" charset="0"/>
                        <a:cs typeface="Times New Roman" panose="02020603050405020304" pitchFamily="18" charset="0"/>
                      </a:rPr>
                      <a:t>Engagement international</a:t>
                    </a:r>
                  </a:p>
                </p:txBody>
              </p:sp>
              <p:sp>
                <p:nvSpPr>
                  <p:cNvPr id="39" name="Flèche : angle droit 38">
                    <a:extLst>
                      <a:ext uri="{FF2B5EF4-FFF2-40B4-BE49-F238E27FC236}">
                        <a16:creationId xmlns:a16="http://schemas.microsoft.com/office/drawing/2014/main" id="{6EBC66B6-6194-4A60-8342-BE87914F61C4}"/>
                      </a:ext>
                    </a:extLst>
                  </p:cNvPr>
                  <p:cNvSpPr/>
                  <p:nvPr/>
                </p:nvSpPr>
                <p:spPr>
                  <a:xfrm rot="5400000">
                    <a:off x="2218287" y="2753926"/>
                    <a:ext cx="531007" cy="675671"/>
                  </a:xfrm>
                  <a:prstGeom prst="bentUpArrow">
                    <a:avLst/>
                  </a:prstGeom>
                  <a:solidFill>
                    <a:schemeClr val="bg1">
                      <a:lumMod val="6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37" name="Rectangle 36">
                  <a:extLst>
                    <a:ext uri="{FF2B5EF4-FFF2-40B4-BE49-F238E27FC236}">
                      <a16:creationId xmlns:a16="http://schemas.microsoft.com/office/drawing/2014/main" id="{C0712631-4518-4C3D-9A9F-D0C165E00FB7}"/>
                    </a:ext>
                  </a:extLst>
                </p:cNvPr>
                <p:cNvSpPr/>
                <p:nvPr/>
              </p:nvSpPr>
              <p:spPr>
                <a:xfrm>
                  <a:off x="2234978" y="3266389"/>
                  <a:ext cx="7722043" cy="391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
                  </a:pPr>
                  <a:r>
                    <a:rPr lang="fr-FR" dirty="0">
                      <a:solidFill>
                        <a:schemeClr val="tx1"/>
                      </a:solidFill>
                      <a:latin typeface="Times New Roman" panose="02020603050405020304" pitchFamily="18" charset="0"/>
                      <a:cs typeface="Times New Roman" panose="02020603050405020304" pitchFamily="18" charset="0"/>
                    </a:rPr>
                    <a:t>Atteinte des Objectifs du Développement Durable(ODD) à l’horizon 2030</a:t>
                  </a:r>
                </a:p>
              </p:txBody>
            </p:sp>
          </p:grpSp>
        </p:grpSp>
        <p:sp>
          <p:nvSpPr>
            <p:cNvPr id="52" name="Rectangle 51">
              <a:extLst>
                <a:ext uri="{FF2B5EF4-FFF2-40B4-BE49-F238E27FC236}">
                  <a16:creationId xmlns:a16="http://schemas.microsoft.com/office/drawing/2014/main" id="{1E9FCEC2-1478-4B03-B142-8A3105B6C444}"/>
                </a:ext>
              </a:extLst>
            </p:cNvPr>
            <p:cNvSpPr/>
            <p:nvPr/>
          </p:nvSpPr>
          <p:spPr>
            <a:xfrm>
              <a:off x="1097280" y="5339839"/>
              <a:ext cx="10058400" cy="646331"/>
            </a:xfrm>
            <a:prstGeom prst="rect">
              <a:avLst/>
            </a:prstGeom>
          </p:spPr>
          <p:txBody>
            <a:bodyPr wrap="square">
              <a:spAutoFit/>
            </a:bodyPr>
            <a:lstStyle/>
            <a:p>
              <a:r>
                <a:rPr lang="fr-FR" dirty="0">
                  <a:latin typeface="Times New Roman" panose="02020603050405020304" pitchFamily="18" charset="0"/>
                  <a:cs typeface="Times New Roman" panose="02020603050405020304" pitchFamily="18" charset="0"/>
                </a:rPr>
                <a:t> Le PN-AEUE est le document de référence et le cadre programmatique des interventions au Burkina Faso à l’horizon 2030.Il s’articule autour de sept (07) actions principalement.</a:t>
              </a:r>
              <a:endParaRPr lang="fr-FR" dirty="0"/>
            </a:p>
          </p:txBody>
        </p:sp>
      </p:grpSp>
      <p:sp>
        <p:nvSpPr>
          <p:cNvPr id="2" name="Titre 1"/>
          <p:cNvSpPr>
            <a:spLocks noGrp="1"/>
          </p:cNvSpPr>
          <p:nvPr>
            <p:ph type="title"/>
          </p:nvPr>
        </p:nvSpPr>
        <p:spPr>
          <a:xfrm>
            <a:off x="1232452" y="210224"/>
            <a:ext cx="10058400" cy="1450757"/>
          </a:xfrm>
        </p:spPr>
        <p:txBody>
          <a:bodyPr anchor="ctr"/>
          <a:lstStyle/>
          <a:p>
            <a:pPr algn="ctr"/>
            <a:r>
              <a:rPr lang="fr-FR" b="1" dirty="0">
                <a:solidFill>
                  <a:srgbClr val="B85348"/>
                </a:solidFill>
                <a:latin typeface="Times New Roman" panose="02020603050405020304" pitchFamily="18" charset="0"/>
                <a:cs typeface="Times New Roman" panose="02020603050405020304" pitchFamily="18" charset="0"/>
              </a:rPr>
              <a:t>INTRODUCTION  (1/1)</a:t>
            </a:r>
          </a:p>
        </p:txBody>
      </p:sp>
      <p:sp>
        <p:nvSpPr>
          <p:cNvPr id="5" name="Rectangle 4"/>
          <p:cNvSpPr/>
          <p:nvPr/>
        </p:nvSpPr>
        <p:spPr>
          <a:xfrm>
            <a:off x="156754" y="6466114"/>
            <a:ext cx="6257109" cy="3918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sz="1600" dirty="0">
                <a:latin typeface="Times New Roman" panose="02020603050405020304" pitchFamily="18" charset="0"/>
                <a:cs typeface="Times New Roman" panose="02020603050405020304" pitchFamily="18" charset="0"/>
              </a:rPr>
              <a:t>PN-AEUE </a:t>
            </a:r>
            <a:r>
              <a:rPr lang="fr-FR" sz="1600" i="1" dirty="0">
                <a:latin typeface="Times New Roman" panose="02020603050405020304" pitchFamily="18" charset="0"/>
                <a:cs typeface="Times New Roman" panose="02020603050405020304" pitchFamily="18" charset="0"/>
              </a:rPr>
              <a:t>2016-2030, Programme des interventions au Burkina Faso «Le sous –secteur de l’assainissement des eaux usées et excréta».</a:t>
            </a:r>
          </a:p>
        </p:txBody>
      </p:sp>
      <p:sp>
        <p:nvSpPr>
          <p:cNvPr id="44" name="Rectangle 43">
            <a:extLst>
              <a:ext uri="{FF2B5EF4-FFF2-40B4-BE49-F238E27FC236}">
                <a16:creationId xmlns:a16="http://schemas.microsoft.com/office/drawing/2014/main" id="{0B94EB28-2D2B-409D-9315-5025287BFDD9}"/>
              </a:ext>
            </a:extLst>
          </p:cNvPr>
          <p:cNvSpPr/>
          <p:nvPr/>
        </p:nvSpPr>
        <p:spPr>
          <a:xfrm>
            <a:off x="1097280" y="5473148"/>
            <a:ext cx="9489688" cy="7686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0" name="Espace réservé du contenu 49">
            <a:extLst>
              <a:ext uri="{FF2B5EF4-FFF2-40B4-BE49-F238E27FC236}">
                <a16:creationId xmlns:a16="http://schemas.microsoft.com/office/drawing/2014/main" id="{C179F79A-44BC-40A1-99D9-50DD84D5DB75}"/>
              </a:ext>
            </a:extLst>
          </p:cNvPr>
          <p:cNvSpPr>
            <a:spLocks noGrp="1"/>
          </p:cNvSpPr>
          <p:nvPr>
            <p:ph idx="1"/>
          </p:nvPr>
        </p:nvSpPr>
        <p:spPr/>
        <p:txBody>
          <a:bodyPr/>
          <a:lstStyle/>
          <a:p>
            <a:pPr algn="ctr"/>
            <a:r>
              <a:rPr lang="fr-FR" sz="3200" dirty="0">
                <a:latin typeface="Times New Roman" panose="02020603050405020304" pitchFamily="18" charset="0"/>
                <a:cs typeface="Times New Roman" panose="02020603050405020304" pitchFamily="18" charset="0"/>
              </a:rPr>
              <a:t>Présentation du thème-problématique</a:t>
            </a:r>
          </a:p>
          <a:p>
            <a:endParaRPr lang="fr-FR" dirty="0"/>
          </a:p>
        </p:txBody>
      </p:sp>
      <p:sp>
        <p:nvSpPr>
          <p:cNvPr id="4" name="Espace réservé du numéro de diapositive 3">
            <a:extLst>
              <a:ext uri="{FF2B5EF4-FFF2-40B4-BE49-F238E27FC236}">
                <a16:creationId xmlns:a16="http://schemas.microsoft.com/office/drawing/2014/main" id="{C38F43E6-8F99-4300-AEC4-972258E78B89}"/>
              </a:ext>
            </a:extLst>
          </p:cNvPr>
          <p:cNvSpPr>
            <a:spLocks noGrp="1"/>
          </p:cNvSpPr>
          <p:nvPr>
            <p:ph type="sldNum" sz="quarter" idx="12"/>
          </p:nvPr>
        </p:nvSpPr>
        <p:spPr>
          <a:xfrm>
            <a:off x="9900458" y="6466114"/>
            <a:ext cx="1255221" cy="358796"/>
          </a:xfrm>
        </p:spPr>
        <p:txBody>
          <a:bodyPr/>
          <a:lstStyle/>
          <a:p>
            <a:fld id="{66E27DCB-49F9-415C-BF20-53E35CDCF77B}" type="slidenum">
              <a:rPr lang="fr-FR" sz="1400" smtClean="0">
                <a:latin typeface="Times New Roman" panose="02020603050405020304" pitchFamily="18" charset="0"/>
                <a:cs typeface="Times New Roman" panose="02020603050405020304" pitchFamily="18" charset="0"/>
              </a:rPr>
              <a:t>3</a:t>
            </a:fld>
            <a:endParaRPr lang="fr-FR" sz="1400" dirty="0">
              <a:latin typeface="Times New Roman" panose="02020603050405020304" pitchFamily="18" charset="0"/>
              <a:cs typeface="Times New Roman" panose="02020603050405020304" pitchFamily="18" charset="0"/>
            </a:endParaRPr>
          </a:p>
        </p:txBody>
      </p:sp>
      <p:grpSp>
        <p:nvGrpSpPr>
          <p:cNvPr id="61" name="Groupe 60">
            <a:extLst>
              <a:ext uri="{FF2B5EF4-FFF2-40B4-BE49-F238E27FC236}">
                <a16:creationId xmlns:a16="http://schemas.microsoft.com/office/drawing/2014/main" id="{9194B6B4-6F07-4DB3-A4D8-E4049285602E}"/>
              </a:ext>
            </a:extLst>
          </p:cNvPr>
          <p:cNvGrpSpPr/>
          <p:nvPr/>
        </p:nvGrpSpPr>
        <p:grpSpPr>
          <a:xfrm>
            <a:off x="156754" y="2411896"/>
            <a:ext cx="11796705" cy="3829878"/>
            <a:chOff x="156756" y="2411897"/>
            <a:chExt cx="11796705" cy="3829878"/>
          </a:xfrm>
        </p:grpSpPr>
        <p:grpSp>
          <p:nvGrpSpPr>
            <p:cNvPr id="54" name="Groupe 53">
              <a:extLst>
                <a:ext uri="{FF2B5EF4-FFF2-40B4-BE49-F238E27FC236}">
                  <a16:creationId xmlns:a16="http://schemas.microsoft.com/office/drawing/2014/main" id="{DED754F9-C1A0-45B2-96B7-3F3EFB67E5DF}"/>
                </a:ext>
              </a:extLst>
            </p:cNvPr>
            <p:cNvGrpSpPr/>
            <p:nvPr/>
          </p:nvGrpSpPr>
          <p:grpSpPr>
            <a:xfrm>
              <a:off x="156756" y="2411897"/>
              <a:ext cx="11796705" cy="3829878"/>
              <a:chOff x="742121" y="1845734"/>
              <a:chExt cx="11449879" cy="4131733"/>
            </a:xfrm>
          </p:grpSpPr>
          <p:sp>
            <p:nvSpPr>
              <p:cNvPr id="55" name="Rectangle 54">
                <a:extLst>
                  <a:ext uri="{FF2B5EF4-FFF2-40B4-BE49-F238E27FC236}">
                    <a16:creationId xmlns:a16="http://schemas.microsoft.com/office/drawing/2014/main" id="{B6D8D1A4-63CA-48B4-A928-9F3CB709EA13}"/>
                  </a:ext>
                </a:extLst>
              </p:cNvPr>
              <p:cNvSpPr/>
              <p:nvPr/>
            </p:nvSpPr>
            <p:spPr>
              <a:xfrm>
                <a:off x="742121" y="1845734"/>
                <a:ext cx="8322365" cy="41317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solidFill>
                      <a:schemeClr val="tx1"/>
                    </a:solidFill>
                    <a:latin typeface="Times New Roman" panose="02020603050405020304" pitchFamily="18" charset="0"/>
                    <a:cs typeface="Times New Roman" panose="02020603050405020304" pitchFamily="18" charset="0"/>
                  </a:rPr>
                  <a:t>« GESTION DES BLOCS SANITAIRES DANS LES ECOLES PRIMAIRES : CAS DE            LA COMMUNE DE OUAHIGOUYA »</a:t>
                </a:r>
              </a:p>
              <a:p>
                <a:endParaRPr lang="fr-FR" dirty="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Action 3 : Réalisation de l’accès universel et continu aux services d’assainissement en milieu rural </a:t>
                </a:r>
              </a:p>
              <a:p>
                <a:pPr>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Action 4 : Réalisation de l’accès universel et continu aux services d’assainissement en milieu urbain</a:t>
                </a:r>
              </a:p>
              <a:p>
                <a:pPr marL="285750" indent="-285750">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L’approche fondée sur les droits humains (AFDH)</a:t>
                </a:r>
                <a:endParaRPr lang="fr-FR" dirty="0">
                  <a:solidFill>
                    <a:srgbClr val="C00000"/>
                  </a:solidFill>
                  <a:latin typeface="Times New Roman" panose="02020603050405020304" pitchFamily="18" charset="0"/>
                  <a:cs typeface="Times New Roman" panose="02020603050405020304" pitchFamily="18" charset="0"/>
                </a:endParaRPr>
              </a:p>
              <a:p>
                <a:r>
                  <a:rPr lang="fr-FR" dirty="0">
                    <a:solidFill>
                      <a:srgbClr val="C00000"/>
                    </a:solidFill>
                    <a:latin typeface="Times New Roman" panose="02020603050405020304" pitchFamily="18" charset="0"/>
                    <a:cs typeface="Times New Roman" panose="02020603050405020304" pitchFamily="18" charset="0"/>
                  </a:rPr>
                  <a:t>           </a:t>
                </a:r>
                <a:r>
                  <a:rPr lang="fr-FR" b="1" dirty="0">
                    <a:solidFill>
                      <a:srgbClr val="C00000"/>
                    </a:solidFill>
                    <a:latin typeface="Times New Roman" panose="02020603050405020304" pitchFamily="18" charset="0"/>
                    <a:cs typeface="Times New Roman" panose="02020603050405020304" pitchFamily="18" charset="0"/>
                  </a:rPr>
                  <a:t> </a:t>
                </a:r>
                <a:r>
                  <a:rPr lang="fr-FR" b="1" dirty="0">
                    <a:solidFill>
                      <a:schemeClr val="tx1"/>
                    </a:solidFill>
                    <a:latin typeface="Times New Roman" panose="02020603050405020304" pitchFamily="18" charset="0"/>
                    <a:cs typeface="Times New Roman" panose="02020603050405020304" pitchFamily="18" charset="0"/>
                  </a:rPr>
                  <a:t>4.000.000  </a:t>
                </a:r>
                <a:r>
                  <a:rPr lang="fr-FR" dirty="0">
                    <a:solidFill>
                      <a:schemeClr val="tx1"/>
                    </a:solidFill>
                    <a:latin typeface="Times New Roman" panose="02020603050405020304" pitchFamily="18" charset="0"/>
                    <a:cs typeface="Times New Roman" panose="02020603050405020304" pitchFamily="18" charset="0"/>
                  </a:rPr>
                  <a:t>Burkinabès             </a:t>
                </a:r>
                <a:r>
                  <a:rPr lang="fr-FR" sz="2400" b="1" dirty="0">
                    <a:solidFill>
                      <a:schemeClr val="tx1"/>
                    </a:solidFill>
                    <a:latin typeface="Times New Roman" panose="02020603050405020304" pitchFamily="18" charset="0"/>
                    <a:cs typeface="Times New Roman" panose="02020603050405020304" pitchFamily="18" charset="0"/>
                  </a:rPr>
                  <a:t>18.900</a:t>
                </a:r>
                <a:r>
                  <a:rPr lang="fr-FR" sz="2400" dirty="0">
                    <a:solidFill>
                      <a:schemeClr val="tx1"/>
                    </a:solidFill>
                    <a:latin typeface="Times New Roman" panose="02020603050405020304" pitchFamily="18" charset="0"/>
                    <a:cs typeface="Times New Roman" panose="02020603050405020304" pitchFamily="18" charset="0"/>
                  </a:rPr>
                  <a:t> </a:t>
                </a:r>
                <a:r>
                  <a:rPr lang="fr-FR" dirty="0">
                    <a:solidFill>
                      <a:schemeClr val="tx1"/>
                    </a:solidFill>
                    <a:latin typeface="Times New Roman" panose="02020603050405020304" pitchFamily="18" charset="0"/>
                    <a:cs typeface="Times New Roman" panose="02020603050405020304" pitchFamily="18" charset="0"/>
                  </a:rPr>
                  <a:t>                </a:t>
                </a:r>
                <a:r>
                  <a:rPr lang="fr-FR" sz="2800" b="1" dirty="0">
                    <a:solidFill>
                      <a:srgbClr val="C00000"/>
                    </a:solidFill>
                    <a:latin typeface="Times New Roman" panose="02020603050405020304" pitchFamily="18" charset="0"/>
                    <a:cs typeface="Times New Roman" panose="02020603050405020304" pitchFamily="18" charset="0"/>
                  </a:rPr>
                  <a:t>81,5% (enfants)</a:t>
                </a:r>
              </a:p>
              <a:p>
                <a:endParaRPr lang="fr-FR" sz="2800" b="1" dirty="0">
                  <a:solidFill>
                    <a:srgbClr val="C00000"/>
                  </a:solidFill>
                  <a:latin typeface="Times New Roman" panose="02020603050405020304" pitchFamily="18" charset="0"/>
                  <a:cs typeface="Times New Roman" panose="02020603050405020304" pitchFamily="18" charset="0"/>
                </a:endParaRPr>
              </a:p>
              <a:p>
                <a:r>
                  <a:rPr lang="fr-FR" dirty="0">
                    <a:solidFill>
                      <a:srgbClr val="C00000"/>
                    </a:solidFill>
                    <a:latin typeface="Times New Roman" panose="02020603050405020304" pitchFamily="18" charset="0"/>
                    <a:cs typeface="Times New Roman" panose="02020603050405020304" pitchFamily="18" charset="0"/>
                  </a:rPr>
                  <a:t> </a:t>
                </a:r>
                <a:r>
                  <a:rPr lang="fr-FR" dirty="0">
                    <a:solidFill>
                      <a:schemeClr val="tx1"/>
                    </a:solidFill>
                    <a:latin typeface="Times New Roman" panose="02020603050405020304" pitchFamily="18" charset="0"/>
                    <a:cs typeface="Times New Roman" panose="02020603050405020304" pitchFamily="18" charset="0"/>
                  </a:rPr>
                  <a:t>le Programme Eau et Assainissement montrait en 2012      </a:t>
                </a:r>
                <a:r>
                  <a:rPr lang="fr-FR" sz="2800" b="1" dirty="0">
                    <a:solidFill>
                      <a:srgbClr val="C00000"/>
                    </a:solidFill>
                    <a:latin typeface="Times New Roman" panose="02020603050405020304" pitchFamily="18" charset="0"/>
                    <a:cs typeface="Times New Roman" panose="02020603050405020304" pitchFamily="18" charset="0"/>
                  </a:rPr>
                  <a:t>86 milliardsFCFA </a:t>
                </a:r>
              </a:p>
            </p:txBody>
          </p:sp>
          <p:sp>
            <p:nvSpPr>
              <p:cNvPr id="56" name="Rectangle 55">
                <a:extLst>
                  <a:ext uri="{FF2B5EF4-FFF2-40B4-BE49-F238E27FC236}">
                    <a16:creationId xmlns:a16="http://schemas.microsoft.com/office/drawing/2014/main" id="{28AD8B65-287B-48EF-B393-ECE2144C28AA}"/>
                  </a:ext>
                </a:extLst>
              </p:cNvPr>
              <p:cNvSpPr/>
              <p:nvPr/>
            </p:nvSpPr>
            <p:spPr>
              <a:xfrm>
                <a:off x="9289776" y="2374709"/>
                <a:ext cx="2902224" cy="3602758"/>
              </a:xfrm>
              <a:prstGeom prst="rect">
                <a:avLst/>
              </a:prstGeom>
              <a:solidFill>
                <a:schemeClr val="bg1">
                  <a:lumMod val="6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latin typeface="Times New Roman" panose="02020603050405020304" pitchFamily="18" charset="0"/>
                    <a:cs typeface="Times New Roman" panose="02020603050405020304" pitchFamily="18" charset="0"/>
                  </a:rPr>
                  <a:t>Une mauvaise gestion des blocs sanitaires et l’insuffisance ou la faible vulgarisation de solutions technologiques pour les ouvrages d’assainissement adaptés aux personnes vivants avec un handicap constituent autant de facteurs qui compromettent les actions visant à l’accès universel à l’assainissement. </a:t>
                </a:r>
              </a:p>
            </p:txBody>
          </p:sp>
        </p:grpSp>
        <p:grpSp>
          <p:nvGrpSpPr>
            <p:cNvPr id="60" name="Groupe 59">
              <a:extLst>
                <a:ext uri="{FF2B5EF4-FFF2-40B4-BE49-F238E27FC236}">
                  <a16:creationId xmlns:a16="http://schemas.microsoft.com/office/drawing/2014/main" id="{27417475-39D5-4C3F-BDA5-321372100EC6}"/>
                </a:ext>
              </a:extLst>
            </p:cNvPr>
            <p:cNvGrpSpPr/>
            <p:nvPr/>
          </p:nvGrpSpPr>
          <p:grpSpPr>
            <a:xfrm>
              <a:off x="3188267" y="4903730"/>
              <a:ext cx="2331717" cy="1135246"/>
              <a:chOff x="3188267" y="4903730"/>
              <a:chExt cx="2331717" cy="1135246"/>
            </a:xfrm>
          </p:grpSpPr>
          <p:sp>
            <p:nvSpPr>
              <p:cNvPr id="57" name="Flèche droite 3">
                <a:extLst>
                  <a:ext uri="{FF2B5EF4-FFF2-40B4-BE49-F238E27FC236}">
                    <a16:creationId xmlns:a16="http://schemas.microsoft.com/office/drawing/2014/main" id="{3A61B22E-1470-4923-935C-FB8772995A13}"/>
                  </a:ext>
                </a:extLst>
              </p:cNvPr>
              <p:cNvSpPr/>
              <p:nvPr/>
            </p:nvSpPr>
            <p:spPr>
              <a:xfrm>
                <a:off x="3188267" y="4930924"/>
                <a:ext cx="508887" cy="2800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8" name="Flèche droite 3">
                <a:extLst>
                  <a:ext uri="{FF2B5EF4-FFF2-40B4-BE49-F238E27FC236}">
                    <a16:creationId xmlns:a16="http://schemas.microsoft.com/office/drawing/2014/main" id="{DDBADD52-FB9D-4F16-BB74-9C89CCF1BB86}"/>
                  </a:ext>
                </a:extLst>
              </p:cNvPr>
              <p:cNvSpPr/>
              <p:nvPr/>
            </p:nvSpPr>
            <p:spPr>
              <a:xfrm>
                <a:off x="4852071" y="4903730"/>
                <a:ext cx="508887" cy="2800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9" name="Flèche droite 3">
                <a:extLst>
                  <a:ext uri="{FF2B5EF4-FFF2-40B4-BE49-F238E27FC236}">
                    <a16:creationId xmlns:a16="http://schemas.microsoft.com/office/drawing/2014/main" id="{CE93A95A-69D4-4792-A9E8-E670B78C86F5}"/>
                  </a:ext>
                </a:extLst>
              </p:cNvPr>
              <p:cNvSpPr/>
              <p:nvPr/>
            </p:nvSpPr>
            <p:spPr>
              <a:xfrm>
                <a:off x="5360958" y="5763993"/>
                <a:ext cx="159026" cy="2749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spTree>
    <p:extLst>
      <p:ext uri="{BB962C8B-B14F-4D97-AF65-F5344CB8AC3E}">
        <p14:creationId xmlns:p14="http://schemas.microsoft.com/office/powerpoint/2010/main" val="2902763502"/>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750"/>
                                        <p:tgtEl>
                                          <p:spTgt spid="53"/>
                                        </p:tgtEl>
                                      </p:cBhvr>
                                    </p:animEffect>
                                    <p:set>
                                      <p:cBhvr>
                                        <p:cTn id="7" dur="1" fill="hold">
                                          <p:stCondLst>
                                            <p:cond delay="749"/>
                                          </p:stCondLst>
                                        </p:cTn>
                                        <p:tgtEl>
                                          <p:spTgt spid="53"/>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61"/>
                                        </p:tgtEl>
                                        <p:attrNameLst>
                                          <p:attrName>style.visibility</p:attrName>
                                        </p:attrNameLst>
                                      </p:cBhvr>
                                      <p:to>
                                        <p:strVal val="visible"/>
                                      </p:to>
                                    </p:set>
                                    <p:animEffect transition="in" filter="dissolve">
                                      <p:cBhvr>
                                        <p:cTn id="10" dur="75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F360101-FEBD-476F-959F-E9545D661D6E}"/>
              </a:ext>
            </a:extLst>
          </p:cNvPr>
          <p:cNvSpPr/>
          <p:nvPr/>
        </p:nvSpPr>
        <p:spPr>
          <a:xfrm>
            <a:off x="767443" y="1975757"/>
            <a:ext cx="10858500" cy="4203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Wingdings" panose="05000000000000000000" pitchFamily="2" charset="2"/>
              <a:buChar char="Ø"/>
            </a:pPr>
            <a:r>
              <a:rPr lang="fr-FR" sz="2000" b="1" dirty="0">
                <a:solidFill>
                  <a:schemeClr val="tx1"/>
                </a:solidFill>
                <a:latin typeface="Times New Roman" panose="02020603050405020304" pitchFamily="18" charset="0"/>
                <a:cs typeface="Times New Roman" panose="02020603050405020304" pitchFamily="18" charset="0"/>
              </a:rPr>
              <a:t>Objectif général </a:t>
            </a:r>
          </a:p>
          <a:p>
            <a:pPr lvl="0"/>
            <a:r>
              <a:rPr lang="fr-FR" sz="2000" dirty="0">
                <a:solidFill>
                  <a:schemeClr val="tx1"/>
                </a:solidFill>
                <a:latin typeface="Times New Roman" panose="02020603050405020304" pitchFamily="18" charset="0"/>
                <a:cs typeface="Times New Roman" panose="02020603050405020304" pitchFamily="18" charset="0"/>
              </a:rPr>
              <a:t>    Faire une étude diagnostique sur la gestion des blocs sanitaires conformément à l’action N°3 et à      l’action N°4 du programme national de l’assainissement des eaux usées et excrétas (PN-AEUE).</a:t>
            </a:r>
          </a:p>
          <a:p>
            <a:pPr lvl="0"/>
            <a:endParaRPr lang="fr-FR" sz="2000" dirty="0">
              <a:solidFill>
                <a:schemeClr val="tx1"/>
              </a:solidFill>
              <a:latin typeface="Times New Roman" panose="02020603050405020304" pitchFamily="18" charset="0"/>
              <a:cs typeface="Times New Roman" panose="02020603050405020304" pitchFamily="18" charset="0"/>
            </a:endParaRPr>
          </a:p>
          <a:p>
            <a:pPr lvl="0"/>
            <a:endParaRPr lang="fr-FR" sz="2000" dirty="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fr-FR" sz="2000" b="1" dirty="0">
                <a:solidFill>
                  <a:schemeClr val="tx1"/>
                </a:solidFill>
                <a:latin typeface="Times New Roman" panose="02020603050405020304" pitchFamily="18" charset="0"/>
                <a:cs typeface="Times New Roman" panose="02020603050405020304" pitchFamily="18" charset="0"/>
              </a:rPr>
              <a:t>Spécifiquement</a:t>
            </a:r>
          </a:p>
          <a:p>
            <a:pPr marL="342900" lvl="0" indent="-342900">
              <a:buFont typeface="Arial" panose="020B0604020202020204" pitchFamily="34" charset="0"/>
              <a:buChar char="•"/>
            </a:pPr>
            <a:r>
              <a:rPr lang="fr-FR" sz="2000" dirty="0">
                <a:solidFill>
                  <a:schemeClr val="tx1"/>
                </a:solidFill>
                <a:latin typeface="Times New Roman" panose="02020603050405020304" pitchFamily="18" charset="0"/>
                <a:cs typeface="Times New Roman" panose="02020603050405020304" pitchFamily="18" charset="0"/>
              </a:rPr>
              <a:t>Apprécier la situation actuelle des infrastructures d’assainissements en milieu scolaire ;</a:t>
            </a:r>
          </a:p>
          <a:p>
            <a:pPr marL="342900" indent="-342900">
              <a:buFont typeface="Arial" panose="020B0604020202020204" pitchFamily="34" charset="0"/>
              <a:buChar char="•"/>
            </a:pPr>
            <a:r>
              <a:rPr lang="fr-FR" sz="2000" dirty="0">
                <a:solidFill>
                  <a:schemeClr val="tx1"/>
                </a:solidFill>
                <a:latin typeface="Times New Roman" panose="02020603050405020304" pitchFamily="18" charset="0"/>
                <a:cs typeface="Times New Roman" panose="02020603050405020304" pitchFamily="18" charset="0"/>
              </a:rPr>
              <a:t>D’analyser le niveau de prise en compte de l’Approche Fondée sur les Droits Humains (AFDH);</a:t>
            </a:r>
          </a:p>
          <a:p>
            <a:pPr marL="342900" indent="-342900">
              <a:buFont typeface="Arial" panose="020B0604020202020204" pitchFamily="34" charset="0"/>
              <a:buChar char="•"/>
            </a:pPr>
            <a:r>
              <a:rPr lang="fr-FR" sz="2000" dirty="0">
                <a:solidFill>
                  <a:schemeClr val="tx1"/>
                </a:solidFill>
                <a:latin typeface="Times New Roman" panose="02020603050405020304" pitchFamily="18" charset="0"/>
                <a:cs typeface="Times New Roman" panose="02020603050405020304" pitchFamily="18" charset="0"/>
              </a:rPr>
              <a:t>Faire des propositions pour l'amélioration de la situation de l’assainissement en milieu scolaire.</a:t>
            </a:r>
          </a:p>
        </p:txBody>
      </p:sp>
      <p:sp>
        <p:nvSpPr>
          <p:cNvPr id="2" name="Titre 1"/>
          <p:cNvSpPr>
            <a:spLocks noGrp="1"/>
          </p:cNvSpPr>
          <p:nvPr>
            <p:ph type="title"/>
          </p:nvPr>
        </p:nvSpPr>
        <p:spPr>
          <a:xfrm>
            <a:off x="1097280" y="365761"/>
            <a:ext cx="10058400" cy="1479974"/>
          </a:xfrm>
        </p:spPr>
        <p:txBody>
          <a:bodyPr anchor="ctr">
            <a:normAutofit/>
          </a:bodyPr>
          <a:lstStyle/>
          <a:p>
            <a:pPr algn="ctr"/>
            <a:r>
              <a:rPr lang="fr-FR" b="1" dirty="0">
                <a:solidFill>
                  <a:srgbClr val="B85348"/>
                </a:solidFill>
                <a:latin typeface="Times New Roman" panose="02020603050405020304" pitchFamily="18" charset="0"/>
                <a:cs typeface="Times New Roman" panose="02020603050405020304" pitchFamily="18" charset="0"/>
              </a:rPr>
              <a:t>OBJECTIFS DE L’ÉTUDE (1/1)</a:t>
            </a:r>
            <a:br>
              <a:rPr lang="fr-FR" dirty="0"/>
            </a:br>
            <a:endParaRPr lang="fr-FR" dirty="0"/>
          </a:p>
        </p:txBody>
      </p:sp>
      <p:sp>
        <p:nvSpPr>
          <p:cNvPr id="5" name="Espace réservé du numéro de diapositive 4">
            <a:extLst>
              <a:ext uri="{FF2B5EF4-FFF2-40B4-BE49-F238E27FC236}">
                <a16:creationId xmlns:a16="http://schemas.microsoft.com/office/drawing/2014/main" id="{1287FAF4-4342-4E64-A663-A4617ED56129}"/>
              </a:ext>
            </a:extLst>
          </p:cNvPr>
          <p:cNvSpPr>
            <a:spLocks noGrp="1"/>
          </p:cNvSpPr>
          <p:nvPr>
            <p:ph type="sldNum" sz="quarter" idx="12"/>
          </p:nvPr>
        </p:nvSpPr>
        <p:spPr/>
        <p:txBody>
          <a:bodyPr/>
          <a:lstStyle/>
          <a:p>
            <a:fld id="{66E27DCB-49F9-415C-BF20-53E35CDCF77B}" type="slidenum">
              <a:rPr lang="fr-FR" sz="1400" smtClean="0">
                <a:latin typeface="Times New Roman" panose="02020603050405020304" pitchFamily="18" charset="0"/>
                <a:cs typeface="Times New Roman" panose="02020603050405020304" pitchFamily="18" charset="0"/>
              </a:rPr>
              <a:t>4</a:t>
            </a:fld>
            <a:endParaRPr lang="fr-FR"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8108117"/>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Espace réservé du contenu 6">
            <a:extLst>
              <a:ext uri="{FF2B5EF4-FFF2-40B4-BE49-F238E27FC236}">
                <a16:creationId xmlns:a16="http://schemas.microsoft.com/office/drawing/2014/main" id="{989E14B8-336E-4243-8110-A4771B9EB8E6}"/>
              </a:ext>
            </a:extLst>
          </p:cNvPr>
          <p:cNvGraphicFramePr>
            <a:graphicFrameLocks noGrp="1"/>
          </p:cNvGraphicFramePr>
          <p:nvPr>
            <p:ph idx="1"/>
            <p:extLst>
              <p:ext uri="{D42A27DB-BD31-4B8C-83A1-F6EECF244321}">
                <p14:modId xmlns:p14="http://schemas.microsoft.com/office/powerpoint/2010/main" val="4070596134"/>
              </p:ext>
            </p:extLst>
          </p:nvPr>
        </p:nvGraphicFramePr>
        <p:xfrm>
          <a:off x="979714" y="1943100"/>
          <a:ext cx="10314505" cy="43760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re 1"/>
          <p:cNvSpPr>
            <a:spLocks noGrp="1"/>
          </p:cNvSpPr>
          <p:nvPr>
            <p:ph type="title"/>
          </p:nvPr>
        </p:nvSpPr>
        <p:spPr>
          <a:xfrm>
            <a:off x="1109091" y="653416"/>
            <a:ext cx="10055750" cy="1219370"/>
          </a:xfrm>
        </p:spPr>
        <p:txBody>
          <a:bodyPr anchor="ctr">
            <a:normAutofit fontScale="90000"/>
          </a:bodyPr>
          <a:lstStyle/>
          <a:p>
            <a:pPr algn="ctr"/>
            <a:r>
              <a:rPr lang="fr-FR" sz="5300" b="1" dirty="0">
                <a:solidFill>
                  <a:srgbClr val="B85348"/>
                </a:solidFill>
                <a:latin typeface="Times New Roman" panose="02020603050405020304" pitchFamily="18" charset="0"/>
                <a:cs typeface="Times New Roman" panose="02020603050405020304" pitchFamily="18" charset="0"/>
              </a:rPr>
              <a:t>METHODOLOGIE DE TRAVAIL (1/1)</a:t>
            </a:r>
            <a:br>
              <a:rPr lang="fr-FR" dirty="0">
                <a:latin typeface="Times New Roman" panose="02020603050405020304" pitchFamily="18" charset="0"/>
                <a:cs typeface="Times New Roman" panose="02020603050405020304" pitchFamily="18" charset="0"/>
              </a:rPr>
            </a:br>
            <a:endParaRPr lang="fr-FR" dirty="0">
              <a:latin typeface="Times New Roman" panose="02020603050405020304" pitchFamily="18" charset="0"/>
              <a:cs typeface="Times New Roman" panose="02020603050405020304" pitchFamily="18" charset="0"/>
            </a:endParaRPr>
          </a:p>
        </p:txBody>
      </p:sp>
      <p:sp>
        <p:nvSpPr>
          <p:cNvPr id="4" name="Espace réservé du numéro de diapositive 3">
            <a:extLst>
              <a:ext uri="{FF2B5EF4-FFF2-40B4-BE49-F238E27FC236}">
                <a16:creationId xmlns:a16="http://schemas.microsoft.com/office/drawing/2014/main" id="{17930410-E9D5-4C32-AA0F-AFE8C091CE7E}"/>
              </a:ext>
            </a:extLst>
          </p:cNvPr>
          <p:cNvSpPr>
            <a:spLocks noGrp="1"/>
          </p:cNvSpPr>
          <p:nvPr>
            <p:ph type="sldNum" sz="quarter" idx="12"/>
          </p:nvPr>
        </p:nvSpPr>
        <p:spPr/>
        <p:txBody>
          <a:bodyPr/>
          <a:lstStyle/>
          <a:p>
            <a:fld id="{66E27DCB-49F9-415C-BF20-53E35CDCF77B}" type="slidenum">
              <a:rPr lang="fr-FR" sz="1400" smtClean="0">
                <a:latin typeface="Times New Roman" panose="02020603050405020304" pitchFamily="18" charset="0"/>
                <a:cs typeface="Times New Roman" panose="02020603050405020304" pitchFamily="18" charset="0"/>
              </a:rPr>
              <a:t>5</a:t>
            </a:fld>
            <a:endParaRPr lang="fr-FR"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4388942"/>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524C7902-9634-4B05-A879-72378668C13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42600" y="1989834"/>
            <a:ext cx="7651510" cy="4022725"/>
          </a:xfrm>
        </p:spPr>
      </p:pic>
      <p:grpSp>
        <p:nvGrpSpPr>
          <p:cNvPr id="44" name="Groupe 43">
            <a:extLst>
              <a:ext uri="{FF2B5EF4-FFF2-40B4-BE49-F238E27FC236}">
                <a16:creationId xmlns:a16="http://schemas.microsoft.com/office/drawing/2014/main" id="{D0EA32AD-062D-4499-AF93-FAD5E8246F94}"/>
              </a:ext>
            </a:extLst>
          </p:cNvPr>
          <p:cNvGrpSpPr/>
          <p:nvPr/>
        </p:nvGrpSpPr>
        <p:grpSpPr>
          <a:xfrm>
            <a:off x="1749287" y="1989834"/>
            <a:ext cx="3472070" cy="1671079"/>
            <a:chOff x="1749287" y="1989834"/>
            <a:chExt cx="3472070" cy="1671079"/>
          </a:xfrm>
        </p:grpSpPr>
        <p:grpSp>
          <p:nvGrpSpPr>
            <p:cNvPr id="15" name="Groupe 14">
              <a:extLst>
                <a:ext uri="{FF2B5EF4-FFF2-40B4-BE49-F238E27FC236}">
                  <a16:creationId xmlns:a16="http://schemas.microsoft.com/office/drawing/2014/main" id="{90C3DCB6-C1BA-4654-9BEF-3F2401637835}"/>
                </a:ext>
              </a:extLst>
            </p:cNvPr>
            <p:cNvGrpSpPr/>
            <p:nvPr/>
          </p:nvGrpSpPr>
          <p:grpSpPr>
            <a:xfrm>
              <a:off x="2597890" y="1989834"/>
              <a:ext cx="2438282" cy="1284569"/>
              <a:chOff x="2597890" y="1978781"/>
              <a:chExt cx="2438282" cy="1284569"/>
            </a:xfrm>
          </p:grpSpPr>
          <p:sp>
            <p:nvSpPr>
              <p:cNvPr id="8" name="Rectangle 7">
                <a:extLst>
                  <a:ext uri="{FF2B5EF4-FFF2-40B4-BE49-F238E27FC236}">
                    <a16:creationId xmlns:a16="http://schemas.microsoft.com/office/drawing/2014/main" id="{CB86FDF2-9604-4D22-9079-26C7BA0006C0}"/>
                  </a:ext>
                </a:extLst>
              </p:cNvPr>
              <p:cNvSpPr/>
              <p:nvPr/>
            </p:nvSpPr>
            <p:spPr>
              <a:xfrm>
                <a:off x="2597890" y="1978781"/>
                <a:ext cx="2331919" cy="463826"/>
              </a:xfrm>
              <a:prstGeom prst="rect">
                <a:avLst/>
              </a:prstGeom>
              <a:solidFill>
                <a:srgbClr val="CECE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province du Yatenga</a:t>
                </a:r>
              </a:p>
            </p:txBody>
          </p:sp>
          <p:cxnSp>
            <p:nvCxnSpPr>
              <p:cNvPr id="10" name="Connecteur : en angle 9">
                <a:extLst>
                  <a:ext uri="{FF2B5EF4-FFF2-40B4-BE49-F238E27FC236}">
                    <a16:creationId xmlns:a16="http://schemas.microsoft.com/office/drawing/2014/main" id="{404DF3C3-DACE-45DD-B191-E79F7B653E6D}"/>
                  </a:ext>
                </a:extLst>
              </p:cNvPr>
              <p:cNvCxnSpPr>
                <a:cxnSpLocks/>
              </p:cNvCxnSpPr>
              <p:nvPr/>
            </p:nvCxnSpPr>
            <p:spPr>
              <a:xfrm rot="16200000" flipH="1">
                <a:off x="4519437" y="2746615"/>
                <a:ext cx="820743" cy="212727"/>
              </a:xfrm>
              <a:prstGeom prst="bentConnector3">
                <a:avLst>
                  <a:gd name="adj1" fmla="val -3284"/>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0" name="Groupe 19">
              <a:extLst>
                <a:ext uri="{FF2B5EF4-FFF2-40B4-BE49-F238E27FC236}">
                  <a16:creationId xmlns:a16="http://schemas.microsoft.com/office/drawing/2014/main" id="{8C4EA1B0-7AE6-441F-B433-EAFEAF26CF56}"/>
                </a:ext>
              </a:extLst>
            </p:cNvPr>
            <p:cNvGrpSpPr/>
            <p:nvPr/>
          </p:nvGrpSpPr>
          <p:grpSpPr>
            <a:xfrm>
              <a:off x="1749287" y="3180522"/>
              <a:ext cx="3472070" cy="480391"/>
              <a:chOff x="1749287" y="3180522"/>
              <a:chExt cx="3472070" cy="480391"/>
            </a:xfrm>
          </p:grpSpPr>
          <p:sp>
            <p:nvSpPr>
              <p:cNvPr id="7" name="Rectangle 6">
                <a:extLst>
                  <a:ext uri="{FF2B5EF4-FFF2-40B4-BE49-F238E27FC236}">
                    <a16:creationId xmlns:a16="http://schemas.microsoft.com/office/drawing/2014/main" id="{73BE6587-8E6C-4749-A1B6-605B915F827A}"/>
                  </a:ext>
                </a:extLst>
              </p:cNvPr>
              <p:cNvSpPr/>
              <p:nvPr/>
            </p:nvSpPr>
            <p:spPr>
              <a:xfrm>
                <a:off x="1749287" y="3180522"/>
                <a:ext cx="1716620" cy="480391"/>
              </a:xfrm>
              <a:prstGeom prst="rect">
                <a:avLst/>
              </a:prstGeom>
              <a:solidFill>
                <a:srgbClr val="FA09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OUAHIGOUYA</a:t>
                </a:r>
              </a:p>
            </p:txBody>
          </p:sp>
          <p:cxnSp>
            <p:nvCxnSpPr>
              <p:cNvPr id="17" name="Connecteur : en angle 16">
                <a:extLst>
                  <a:ext uri="{FF2B5EF4-FFF2-40B4-BE49-F238E27FC236}">
                    <a16:creationId xmlns:a16="http://schemas.microsoft.com/office/drawing/2014/main" id="{1A977880-38A9-45AE-BF3E-CE0E42E2009E}"/>
                  </a:ext>
                </a:extLst>
              </p:cNvPr>
              <p:cNvCxnSpPr>
                <a:cxnSpLocks/>
              </p:cNvCxnSpPr>
              <p:nvPr/>
            </p:nvCxnSpPr>
            <p:spPr>
              <a:xfrm flipV="1">
                <a:off x="3465907" y="3441700"/>
                <a:ext cx="1755450" cy="219213"/>
              </a:xfrm>
              <a:prstGeom prst="bentConnector3">
                <a:avLst>
                  <a:gd name="adj1" fmla="val 176"/>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Titre 1"/>
          <p:cNvSpPr>
            <a:spLocks noGrp="1"/>
          </p:cNvSpPr>
          <p:nvPr>
            <p:ph type="title"/>
          </p:nvPr>
        </p:nvSpPr>
        <p:spPr>
          <a:xfrm>
            <a:off x="1154083" y="744303"/>
            <a:ext cx="10058400" cy="1450757"/>
          </a:xfrm>
        </p:spPr>
        <p:txBody>
          <a:bodyPr>
            <a:normAutofit fontScale="90000"/>
          </a:bodyPr>
          <a:lstStyle/>
          <a:p>
            <a:pPr algn="ctr"/>
            <a:r>
              <a:rPr lang="fr-FR" sz="5300" b="1" dirty="0">
                <a:solidFill>
                  <a:srgbClr val="B85348"/>
                </a:solidFill>
                <a:latin typeface="Times New Roman" panose="02020603050405020304" pitchFamily="18" charset="0"/>
                <a:cs typeface="Times New Roman" panose="02020603050405020304" pitchFamily="18" charset="0"/>
              </a:rPr>
              <a:t>PRÉSENTATION DE LA ZONE D’ÉTUDE (1/1)</a:t>
            </a:r>
            <a:br>
              <a:rPr lang="fr-FR" dirty="0"/>
            </a:br>
            <a:endParaRPr lang="fr-FR" dirty="0"/>
          </a:p>
        </p:txBody>
      </p:sp>
      <p:sp>
        <p:nvSpPr>
          <p:cNvPr id="13" name="Espace réservé du numéro de diapositive 12">
            <a:extLst>
              <a:ext uri="{FF2B5EF4-FFF2-40B4-BE49-F238E27FC236}">
                <a16:creationId xmlns:a16="http://schemas.microsoft.com/office/drawing/2014/main" id="{69D79616-9A27-439C-B55A-FEC6D2E2773E}"/>
              </a:ext>
            </a:extLst>
          </p:cNvPr>
          <p:cNvSpPr>
            <a:spLocks noGrp="1"/>
          </p:cNvSpPr>
          <p:nvPr>
            <p:ph type="sldNum" sz="quarter" idx="12"/>
          </p:nvPr>
        </p:nvSpPr>
        <p:spPr/>
        <p:txBody>
          <a:bodyPr/>
          <a:lstStyle/>
          <a:p>
            <a:fld id="{66E27DCB-49F9-415C-BF20-53E35CDCF77B}" type="slidenum">
              <a:rPr lang="fr-FR" sz="1400" smtClean="0">
                <a:latin typeface="Times New Roman" panose="02020603050405020304" pitchFamily="18" charset="0"/>
                <a:cs typeface="Times New Roman" panose="02020603050405020304" pitchFamily="18" charset="0"/>
              </a:rPr>
              <a:t>6</a:t>
            </a:fld>
            <a:endParaRPr lang="fr-FR" sz="1400" dirty="0">
              <a:latin typeface="Times New Roman" panose="02020603050405020304" pitchFamily="18" charset="0"/>
              <a:cs typeface="Times New Roman" panose="02020603050405020304" pitchFamily="18" charset="0"/>
            </a:endParaRPr>
          </a:p>
        </p:txBody>
      </p:sp>
      <p:grpSp>
        <p:nvGrpSpPr>
          <p:cNvPr id="3" name="Groupe 2">
            <a:extLst>
              <a:ext uri="{FF2B5EF4-FFF2-40B4-BE49-F238E27FC236}">
                <a16:creationId xmlns:a16="http://schemas.microsoft.com/office/drawing/2014/main" id="{3F3EA6D9-AB72-4D41-8224-2B72B1946528}"/>
              </a:ext>
            </a:extLst>
          </p:cNvPr>
          <p:cNvGrpSpPr/>
          <p:nvPr/>
        </p:nvGrpSpPr>
        <p:grpSpPr>
          <a:xfrm>
            <a:off x="8759407" y="2432386"/>
            <a:ext cx="2282101" cy="3041937"/>
            <a:chOff x="8759407" y="2432386"/>
            <a:chExt cx="2282101" cy="3041937"/>
          </a:xfrm>
        </p:grpSpPr>
        <p:sp>
          <p:nvSpPr>
            <p:cNvPr id="21" name="Rectangle 20">
              <a:extLst>
                <a:ext uri="{FF2B5EF4-FFF2-40B4-BE49-F238E27FC236}">
                  <a16:creationId xmlns:a16="http://schemas.microsoft.com/office/drawing/2014/main" id="{E7542873-BF80-4C4C-A164-940808BD3A9F}"/>
                </a:ext>
              </a:extLst>
            </p:cNvPr>
            <p:cNvSpPr/>
            <p:nvPr/>
          </p:nvSpPr>
          <p:spPr>
            <a:xfrm>
              <a:off x="8759407" y="2432386"/>
              <a:ext cx="2282101" cy="794001"/>
            </a:xfrm>
            <a:prstGeom prst="rect">
              <a:avLst/>
            </a:prstGeom>
            <a:solidFill>
              <a:srgbClr val="B85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
              </a:pPr>
              <a:r>
                <a:rPr lang="fr-FR" sz="1600" dirty="0">
                  <a:latin typeface="Times New Roman" panose="02020603050405020304" pitchFamily="18" charset="0"/>
                  <a:cs typeface="Times New Roman" panose="02020603050405020304" pitchFamily="18" charset="0"/>
                </a:rPr>
                <a:t>taux d’accroissement</a:t>
              </a:r>
            </a:p>
            <a:p>
              <a:pPr algn="ctr"/>
              <a:r>
                <a:rPr lang="fr-FR" sz="1600" dirty="0">
                  <a:latin typeface="Times New Roman" panose="02020603050405020304" pitchFamily="18" charset="0"/>
                  <a:cs typeface="Times New Roman" panose="02020603050405020304" pitchFamily="18" charset="0"/>
                </a:rPr>
                <a:t>3% (urbain) et de 2% (rural)</a:t>
              </a:r>
            </a:p>
          </p:txBody>
        </p:sp>
        <p:sp>
          <p:nvSpPr>
            <p:cNvPr id="22" name="Rectangle 21">
              <a:extLst>
                <a:ext uri="{FF2B5EF4-FFF2-40B4-BE49-F238E27FC236}">
                  <a16:creationId xmlns:a16="http://schemas.microsoft.com/office/drawing/2014/main" id="{8402CA53-DF3E-4CBF-9EB3-A933A10476F8}"/>
                </a:ext>
              </a:extLst>
            </p:cNvPr>
            <p:cNvSpPr/>
            <p:nvPr/>
          </p:nvSpPr>
          <p:spPr>
            <a:xfrm>
              <a:off x="8759407" y="4467192"/>
              <a:ext cx="2282101" cy="1007131"/>
            </a:xfrm>
            <a:prstGeom prst="rect">
              <a:avLst/>
            </a:prstGeom>
            <a:solidFill>
              <a:srgbClr val="B85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
              </a:pPr>
              <a:r>
                <a:rPr lang="fr-FR" sz="1600" dirty="0">
                  <a:latin typeface="Times New Roman" panose="02020603050405020304" pitchFamily="18" charset="0"/>
                  <a:cs typeface="Times New Roman" panose="02020603050405020304" pitchFamily="18" charset="0"/>
                </a:rPr>
                <a:t>Populations</a:t>
              </a:r>
            </a:p>
            <a:p>
              <a:pPr algn="ctr"/>
              <a:r>
                <a:rPr lang="fr-FR" sz="1600" dirty="0">
                  <a:latin typeface="Times New Roman" panose="02020603050405020304" pitchFamily="18" charset="0"/>
                  <a:cs typeface="Times New Roman" panose="02020603050405020304" pitchFamily="18" charset="0"/>
                </a:rPr>
                <a:t>171 090 habitants</a:t>
              </a:r>
            </a:p>
          </p:txBody>
        </p:sp>
      </p:grpSp>
    </p:spTree>
    <p:extLst>
      <p:ext uri="{BB962C8B-B14F-4D97-AF65-F5344CB8AC3E}">
        <p14:creationId xmlns:p14="http://schemas.microsoft.com/office/powerpoint/2010/main" val="16638105"/>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1000" fill="hold"/>
                                        <p:tgtEl>
                                          <p:spTgt spid="44"/>
                                        </p:tgtEl>
                                        <p:attrNameLst>
                                          <p:attrName>ppt_x</p:attrName>
                                        </p:attrNameLst>
                                      </p:cBhvr>
                                      <p:tavLst>
                                        <p:tav tm="0">
                                          <p:val>
                                            <p:strVal val="0-#ppt_w/2"/>
                                          </p:val>
                                        </p:tav>
                                        <p:tav tm="100000">
                                          <p:val>
                                            <p:strVal val="#ppt_x"/>
                                          </p:val>
                                        </p:tav>
                                      </p:tavLst>
                                    </p:anim>
                                    <p:anim calcmode="lin" valueType="num">
                                      <p:cBhvr additive="base">
                                        <p:cTn id="8" dur="1000" fill="hold"/>
                                        <p:tgtEl>
                                          <p:spTgt spid="44"/>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4000"/>
                                  </p:stCondLst>
                                  <p:childTnLst>
                                    <p:set>
                                      <p:cBhvr>
                                        <p:cTn id="10" dur="1" fill="hold">
                                          <p:stCondLst>
                                            <p:cond delay="0"/>
                                          </p:stCondLst>
                                        </p:cTn>
                                        <p:tgtEl>
                                          <p:spTgt spid="3"/>
                                        </p:tgtEl>
                                        <p:attrNameLst>
                                          <p:attrName>style.visibility</p:attrName>
                                        </p:attrNameLst>
                                      </p:cBhvr>
                                      <p:to>
                                        <p:strVal val="visible"/>
                                      </p:to>
                                    </p:set>
                                    <p:animEffect transition="in" filter="wipe(righ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52445E-2359-4F7A-A7F9-D7C36A26FD84}"/>
              </a:ext>
            </a:extLst>
          </p:cNvPr>
          <p:cNvSpPr>
            <a:spLocks noGrp="1"/>
          </p:cNvSpPr>
          <p:nvPr>
            <p:ph type="title"/>
          </p:nvPr>
        </p:nvSpPr>
        <p:spPr/>
        <p:txBody>
          <a:bodyPr anchor="ctr">
            <a:normAutofit fontScale="90000"/>
          </a:bodyPr>
          <a:lstStyle/>
          <a:p>
            <a:pPr algn="ctr"/>
            <a:br>
              <a:rPr lang="fr-FR" b="1" dirty="0">
                <a:solidFill>
                  <a:schemeClr val="tx1"/>
                </a:solidFill>
                <a:latin typeface="Times New Roman" panose="02020603050405020304" pitchFamily="18" charset="0"/>
                <a:cs typeface="Times New Roman" panose="02020603050405020304" pitchFamily="18" charset="0"/>
              </a:rPr>
            </a:br>
            <a:r>
              <a:rPr lang="fr-FR" sz="5300" b="1" dirty="0">
                <a:solidFill>
                  <a:srgbClr val="B85348"/>
                </a:solidFill>
                <a:latin typeface="Times New Roman" panose="02020603050405020304" pitchFamily="18" charset="0"/>
                <a:cs typeface="Times New Roman" panose="02020603050405020304" pitchFamily="18" charset="0"/>
              </a:rPr>
              <a:t>SYNTHÈSE DES RÉSULTATS ET DISCUSSIONS (1/6)</a:t>
            </a:r>
            <a:br>
              <a:rPr lang="fr-FR" dirty="0">
                <a:solidFill>
                  <a:schemeClr val="tx1"/>
                </a:solidFill>
                <a:latin typeface="Times New Roman" panose="02020603050405020304" pitchFamily="18" charset="0"/>
                <a:cs typeface="Times New Roman" panose="02020603050405020304" pitchFamily="18" charset="0"/>
              </a:rPr>
            </a:br>
            <a:endParaRPr lang="fr-FR"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33212A4F-8F1C-4D3C-A8BD-857870824EFE}"/>
              </a:ext>
            </a:extLst>
          </p:cNvPr>
          <p:cNvSpPr/>
          <p:nvPr/>
        </p:nvSpPr>
        <p:spPr>
          <a:xfrm>
            <a:off x="1097280" y="1858376"/>
            <a:ext cx="10058400" cy="39530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fr-FR" sz="2800" b="1" dirty="0">
                <a:solidFill>
                  <a:schemeClr val="tx1"/>
                </a:solidFill>
                <a:latin typeface="Times New Roman" panose="02020603050405020304" pitchFamily="18" charset="0"/>
                <a:cs typeface="Times New Roman" panose="02020603050405020304" pitchFamily="18" charset="0"/>
              </a:rPr>
              <a:t>Caractéristiques des écoles enquêtées</a:t>
            </a:r>
            <a:endParaRPr lang="fr-FR" sz="2800" dirty="0">
              <a:solidFill>
                <a:schemeClr val="tx1"/>
              </a:solidFill>
              <a:latin typeface="Times New Roman" panose="02020603050405020304" pitchFamily="18" charset="0"/>
              <a:cs typeface="Times New Roman" panose="02020603050405020304" pitchFamily="18" charset="0"/>
            </a:endParaRPr>
          </a:p>
          <a:p>
            <a:endParaRPr lang="fr-FR" dirty="0">
              <a:solidFill>
                <a:schemeClr val="tx1"/>
              </a:solidFill>
              <a:latin typeface="Times New Roman" panose="02020603050405020304" pitchFamily="18" charset="0"/>
              <a:cs typeface="Times New Roman" panose="02020603050405020304" pitchFamily="18" charset="0"/>
            </a:endParaRPr>
          </a:p>
          <a:p>
            <a:pPr marL="342900" indent="-342900">
              <a:lnSpc>
                <a:spcPct val="150000"/>
              </a:lnSpc>
              <a:buFont typeface="Wingdings" panose="05000000000000000000" pitchFamily="2" charset="2"/>
              <a:buChar char="Ø"/>
            </a:pPr>
            <a:r>
              <a:rPr lang="fr-FR" sz="2400" dirty="0">
                <a:solidFill>
                  <a:schemeClr val="tx1"/>
                </a:solidFill>
                <a:latin typeface="Times New Roman" panose="02020603050405020304" pitchFamily="18" charset="0"/>
                <a:cs typeface="Times New Roman" panose="02020603050405020304" pitchFamily="18" charset="0"/>
              </a:rPr>
              <a:t>  80 écoles primaires</a:t>
            </a:r>
          </a:p>
          <a:p>
            <a:pPr marL="285750" indent="-285750">
              <a:lnSpc>
                <a:spcPct val="150000"/>
              </a:lnSpc>
              <a:buFont typeface="Arial" panose="020B0604020202020204" pitchFamily="34" charset="0"/>
              <a:buChar char="•"/>
            </a:pPr>
            <a:r>
              <a:rPr lang="fr-FR" dirty="0">
                <a:solidFill>
                  <a:schemeClr val="tx1"/>
                </a:solidFill>
                <a:latin typeface="Times New Roman" panose="02020603050405020304" pitchFamily="18" charset="0"/>
                <a:cs typeface="Times New Roman" panose="02020603050405020304" pitchFamily="18" charset="0"/>
              </a:rPr>
              <a:t>57 écoles primaires publiques (34 urbaine, 23 rurale)</a:t>
            </a:r>
          </a:p>
          <a:p>
            <a:pPr marL="285750" indent="-285750">
              <a:lnSpc>
                <a:spcPct val="150000"/>
              </a:lnSpc>
              <a:buFont typeface="Arial" panose="020B0604020202020204" pitchFamily="34" charset="0"/>
              <a:buChar char="•"/>
            </a:pPr>
            <a:r>
              <a:rPr lang="fr-FR" dirty="0">
                <a:solidFill>
                  <a:schemeClr val="tx1"/>
                </a:solidFill>
                <a:latin typeface="Times New Roman" panose="02020603050405020304" pitchFamily="18" charset="0"/>
                <a:cs typeface="Times New Roman" panose="02020603050405020304" pitchFamily="18" charset="0"/>
              </a:rPr>
              <a:t>23 écoles primaires privées (12 urbaine, 11 rurale)</a:t>
            </a:r>
          </a:p>
          <a:p>
            <a:pPr marL="285750" indent="-285750">
              <a:lnSpc>
                <a:spcPct val="150000"/>
              </a:lnSpc>
              <a:buFont typeface="Arial" panose="020B0604020202020204" pitchFamily="34" charset="0"/>
              <a:buChar char="•"/>
            </a:pPr>
            <a:endParaRPr lang="fr-FR" dirty="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fr-FR" sz="2400" dirty="0">
                <a:solidFill>
                  <a:schemeClr val="tx1"/>
                </a:solidFill>
                <a:latin typeface="Times New Roman" panose="02020603050405020304" pitchFamily="18" charset="0"/>
                <a:cs typeface="Times New Roman" panose="02020603050405020304" pitchFamily="18" charset="0"/>
              </a:rPr>
              <a:t>Nombre moyen d’élèves en situation </a:t>
            </a:r>
          </a:p>
          <a:p>
            <a:r>
              <a:rPr lang="fr-FR" sz="2400" dirty="0">
                <a:solidFill>
                  <a:schemeClr val="tx1"/>
                </a:solidFill>
                <a:latin typeface="Times New Roman" panose="02020603050405020304" pitchFamily="18" charset="0"/>
                <a:cs typeface="Times New Roman" panose="02020603050405020304" pitchFamily="18" charset="0"/>
              </a:rPr>
              <a:t>de handicape: 5/école</a:t>
            </a:r>
          </a:p>
          <a:p>
            <a:pPr>
              <a:lnSpc>
                <a:spcPct val="150000"/>
              </a:lnSpc>
            </a:pPr>
            <a:endParaRPr lang="fr-FR" dirty="0">
              <a:solidFill>
                <a:schemeClr val="tx1"/>
              </a:solidFill>
              <a:latin typeface="Times New Roman" panose="02020603050405020304" pitchFamily="18" charset="0"/>
              <a:cs typeface="Times New Roman" panose="02020603050405020304" pitchFamily="18" charset="0"/>
            </a:endParaRPr>
          </a:p>
          <a:p>
            <a:pPr>
              <a:lnSpc>
                <a:spcPct val="150000"/>
              </a:lnSpc>
            </a:pPr>
            <a:endParaRPr lang="fr-FR" sz="2400" dirty="0">
              <a:solidFill>
                <a:schemeClr val="tx1"/>
              </a:solidFill>
              <a:latin typeface="Times New Roman" panose="02020603050405020304" pitchFamily="18" charset="0"/>
              <a:cs typeface="Times New Roman" panose="02020603050405020304" pitchFamily="18" charset="0"/>
            </a:endParaRPr>
          </a:p>
        </p:txBody>
      </p:sp>
      <p:sp>
        <p:nvSpPr>
          <p:cNvPr id="7" name="Espace réservé du numéro de diapositive 6">
            <a:extLst>
              <a:ext uri="{FF2B5EF4-FFF2-40B4-BE49-F238E27FC236}">
                <a16:creationId xmlns:a16="http://schemas.microsoft.com/office/drawing/2014/main" id="{7B95DDD5-7245-4D50-AA0A-4E7C540B5ED2}"/>
              </a:ext>
            </a:extLst>
          </p:cNvPr>
          <p:cNvSpPr>
            <a:spLocks noGrp="1"/>
          </p:cNvSpPr>
          <p:nvPr>
            <p:ph type="sldNum" sz="quarter" idx="12"/>
          </p:nvPr>
        </p:nvSpPr>
        <p:spPr/>
        <p:txBody>
          <a:bodyPr/>
          <a:lstStyle/>
          <a:p>
            <a:fld id="{66E27DCB-49F9-415C-BF20-53E35CDCF77B}" type="slidenum">
              <a:rPr lang="fr-FR" sz="1400" smtClean="0">
                <a:latin typeface="Times New Roman" panose="02020603050405020304" pitchFamily="18" charset="0"/>
                <a:cs typeface="Times New Roman" panose="02020603050405020304" pitchFamily="18" charset="0"/>
              </a:rPr>
              <a:t>7</a:t>
            </a:fld>
            <a:endParaRPr lang="fr-FR" sz="1400" dirty="0">
              <a:latin typeface="Times New Roman" panose="02020603050405020304" pitchFamily="18" charset="0"/>
              <a:cs typeface="Times New Roman" panose="02020603050405020304" pitchFamily="18" charset="0"/>
            </a:endParaRPr>
          </a:p>
        </p:txBody>
      </p:sp>
      <p:graphicFrame>
        <p:nvGraphicFramePr>
          <p:cNvPr id="6" name="Espace réservé du contenu 4">
            <a:extLst>
              <a:ext uri="{FF2B5EF4-FFF2-40B4-BE49-F238E27FC236}">
                <a16:creationId xmlns:a16="http://schemas.microsoft.com/office/drawing/2014/main" id="{17E6C715-44AE-4968-BB03-6A97CC3247BC}"/>
              </a:ext>
            </a:extLst>
          </p:cNvPr>
          <p:cNvGraphicFramePr>
            <a:graphicFrameLocks noGrp="1"/>
          </p:cNvGraphicFramePr>
          <p:nvPr>
            <p:ph sz="half" idx="1"/>
            <p:extLst>
              <p:ext uri="{D42A27DB-BD31-4B8C-83A1-F6EECF244321}">
                <p14:modId xmlns:p14="http://schemas.microsoft.com/office/powerpoint/2010/main" val="3459119119"/>
              </p:ext>
            </p:extLst>
          </p:nvPr>
        </p:nvGraphicFramePr>
        <p:xfrm>
          <a:off x="6572177" y="2372012"/>
          <a:ext cx="4938712" cy="40227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68680413"/>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e 30">
            <a:extLst>
              <a:ext uri="{FF2B5EF4-FFF2-40B4-BE49-F238E27FC236}">
                <a16:creationId xmlns:a16="http://schemas.microsoft.com/office/drawing/2014/main" id="{662C3F6D-2E01-4EE5-BBCF-56F4CB9DED8B}"/>
              </a:ext>
            </a:extLst>
          </p:cNvPr>
          <p:cNvGrpSpPr/>
          <p:nvPr/>
        </p:nvGrpSpPr>
        <p:grpSpPr>
          <a:xfrm>
            <a:off x="1097280" y="2650146"/>
            <a:ext cx="10232166" cy="4028234"/>
            <a:chOff x="1163193" y="1899529"/>
            <a:chExt cx="10049290" cy="4082292"/>
          </a:xfrm>
        </p:grpSpPr>
        <p:sp>
          <p:nvSpPr>
            <p:cNvPr id="25" name="Rectangle 24">
              <a:extLst>
                <a:ext uri="{FF2B5EF4-FFF2-40B4-BE49-F238E27FC236}">
                  <a16:creationId xmlns:a16="http://schemas.microsoft.com/office/drawing/2014/main" id="{7E8E401C-8DF0-4B09-A86A-18F5ABB26A6A}"/>
                </a:ext>
              </a:extLst>
            </p:cNvPr>
            <p:cNvSpPr/>
            <p:nvPr/>
          </p:nvSpPr>
          <p:spPr>
            <a:xfrm>
              <a:off x="1163193" y="1899529"/>
              <a:ext cx="10049290" cy="40822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fr-FR" dirty="0">
                  <a:solidFill>
                    <a:schemeClr val="tx1"/>
                  </a:solidFill>
                  <a:latin typeface="Times New Roman" panose="02020603050405020304" pitchFamily="18" charset="0"/>
                  <a:cs typeface="Times New Roman" panose="02020603050405020304" pitchFamily="18" charset="0"/>
                </a:rPr>
                <a:t>2. Les latrines traditionnelles représentent 4,1%</a:t>
              </a:r>
            </a:p>
            <a:p>
              <a:endParaRPr lang="fr-FR"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Une fosse </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Superstructure</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Pas de porte</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Pas de toiture</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Pas de ventilation</a:t>
              </a:r>
            </a:p>
          </p:txBody>
        </p:sp>
        <p:grpSp>
          <p:nvGrpSpPr>
            <p:cNvPr id="30" name="Groupe 29">
              <a:extLst>
                <a:ext uri="{FF2B5EF4-FFF2-40B4-BE49-F238E27FC236}">
                  <a16:creationId xmlns:a16="http://schemas.microsoft.com/office/drawing/2014/main" id="{82E4F5DE-3B42-4E74-838D-19EB2178E5CC}"/>
                </a:ext>
              </a:extLst>
            </p:cNvPr>
            <p:cNvGrpSpPr/>
            <p:nvPr/>
          </p:nvGrpSpPr>
          <p:grpSpPr>
            <a:xfrm>
              <a:off x="6658708" y="1899529"/>
              <a:ext cx="4496972" cy="3667902"/>
              <a:chOff x="6658708" y="1899529"/>
              <a:chExt cx="4496972" cy="3667902"/>
            </a:xfrm>
          </p:grpSpPr>
          <p:pic>
            <p:nvPicPr>
              <p:cNvPr id="27" name="Image 26">
                <a:extLst>
                  <a:ext uri="{FF2B5EF4-FFF2-40B4-BE49-F238E27FC236}">
                    <a16:creationId xmlns:a16="http://schemas.microsoft.com/office/drawing/2014/main" id="{4C7BAD01-4384-4738-9371-EAD839DFD5D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58708" y="1899529"/>
                <a:ext cx="4496972" cy="3372729"/>
              </a:xfrm>
              <a:prstGeom prst="rect">
                <a:avLst/>
              </a:prstGeom>
            </p:spPr>
          </p:pic>
          <p:sp>
            <p:nvSpPr>
              <p:cNvPr id="28" name="ZoneTexte 27">
                <a:extLst>
                  <a:ext uri="{FF2B5EF4-FFF2-40B4-BE49-F238E27FC236}">
                    <a16:creationId xmlns:a16="http://schemas.microsoft.com/office/drawing/2014/main" id="{618867C5-A610-403D-956B-08F39482E353}"/>
                  </a:ext>
                </a:extLst>
              </p:cNvPr>
              <p:cNvSpPr txBox="1"/>
              <p:nvPr/>
            </p:nvSpPr>
            <p:spPr>
              <a:xfrm>
                <a:off x="6832473" y="5198099"/>
                <a:ext cx="4323207" cy="369332"/>
              </a:xfrm>
              <a:prstGeom prst="rect">
                <a:avLst/>
              </a:prstGeom>
              <a:noFill/>
            </p:spPr>
            <p:txBody>
              <a:bodyPr wrap="square" rtlCol="0">
                <a:spAutoFit/>
              </a:bodyPr>
              <a:lstStyle/>
              <a:p>
                <a:r>
                  <a:rPr lang="fr-FR" dirty="0">
                    <a:latin typeface="Times New Roman" panose="02020603050405020304" pitchFamily="18" charset="0"/>
                    <a:cs typeface="Times New Roman" panose="02020603050405020304" pitchFamily="18" charset="0"/>
                  </a:rPr>
                  <a:t>Latrine traditionnelle à 02 postes</a:t>
                </a:r>
              </a:p>
            </p:txBody>
          </p:sp>
        </p:grpSp>
      </p:grpSp>
      <p:grpSp>
        <p:nvGrpSpPr>
          <p:cNvPr id="19" name="Groupe 18">
            <a:extLst>
              <a:ext uri="{FF2B5EF4-FFF2-40B4-BE49-F238E27FC236}">
                <a16:creationId xmlns:a16="http://schemas.microsoft.com/office/drawing/2014/main" id="{1003D9CE-A212-462E-9376-8476DC945680}"/>
              </a:ext>
            </a:extLst>
          </p:cNvPr>
          <p:cNvGrpSpPr/>
          <p:nvPr/>
        </p:nvGrpSpPr>
        <p:grpSpPr>
          <a:xfrm>
            <a:off x="692474" y="2650146"/>
            <a:ext cx="10636972" cy="3691108"/>
            <a:chOff x="506932" y="1845732"/>
            <a:chExt cx="11132004" cy="3944681"/>
          </a:xfrm>
          <a:solidFill>
            <a:schemeClr val="accent1"/>
          </a:solidFill>
        </p:grpSpPr>
        <p:sp>
          <p:nvSpPr>
            <p:cNvPr id="6" name="Rectangle 5">
              <a:extLst>
                <a:ext uri="{FF2B5EF4-FFF2-40B4-BE49-F238E27FC236}">
                  <a16:creationId xmlns:a16="http://schemas.microsoft.com/office/drawing/2014/main" id="{AB116018-43F5-4C6D-948A-8FDFA4DA8D43}"/>
                </a:ext>
              </a:extLst>
            </p:cNvPr>
            <p:cNvSpPr/>
            <p:nvPr/>
          </p:nvSpPr>
          <p:spPr>
            <a:xfrm>
              <a:off x="506932" y="1899790"/>
              <a:ext cx="7844176" cy="33280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Wingdings" panose="05000000000000000000" pitchFamily="2" charset="2"/>
                <a:buChar char="Ø"/>
              </a:pPr>
              <a:endParaRPr lang="fr-FR" altLang="fr-FR"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fr-FR" dirty="0">
                  <a:solidFill>
                    <a:schemeClr val="tx1"/>
                  </a:solidFill>
                  <a:latin typeface="Times New Roman" panose="02020603050405020304" pitchFamily="18" charset="0"/>
                  <a:cs typeface="Times New Roman" panose="02020603050405020304" pitchFamily="18" charset="0"/>
                </a:rPr>
                <a:t>Les latrines améliorées à fosse ventilées (VIP) </a:t>
              </a:r>
            </a:p>
            <a:p>
              <a:r>
                <a:rPr lang="fr-FR" dirty="0">
                  <a:solidFill>
                    <a:schemeClr val="tx1"/>
                  </a:solidFill>
                  <a:latin typeface="Times New Roman" panose="02020603050405020304" pitchFamily="18" charset="0"/>
                  <a:cs typeface="Times New Roman" panose="02020603050405020304" pitchFamily="18" charset="0"/>
                </a:rPr>
                <a:t>représentent 94,5%</a:t>
              </a:r>
            </a:p>
            <a:p>
              <a:endParaRPr lang="fr-FR" altLang="fr-FR" b="1"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fr-FR" altLang="fr-FR" dirty="0">
                  <a:solidFill>
                    <a:schemeClr val="tx1"/>
                  </a:solidFill>
                  <a:latin typeface="Times New Roman" panose="02020603050405020304" pitchFamily="18" charset="0"/>
                  <a:cs typeface="Times New Roman" panose="02020603050405020304" pitchFamily="18" charset="0"/>
                </a:rPr>
                <a:t> Une fosse compartimentée en deux (02) parties </a:t>
              </a:r>
            </a:p>
            <a:p>
              <a:pPr marL="285750" indent="-285750">
                <a:lnSpc>
                  <a:spcPct val="150000"/>
                </a:lnSpc>
                <a:buFont typeface="Wingdings" panose="05000000000000000000" pitchFamily="2" charset="2"/>
                <a:buChar char="Ø"/>
              </a:pPr>
              <a:r>
                <a:rPr lang="fr-FR" altLang="fr-FR" dirty="0">
                  <a:solidFill>
                    <a:schemeClr val="tx1"/>
                  </a:solidFill>
                  <a:latin typeface="Times New Roman" panose="02020603050405020304" pitchFamily="18" charset="0"/>
                  <a:cs typeface="Times New Roman" panose="02020603050405020304" pitchFamily="18" charset="0"/>
                </a:rPr>
                <a:t>d’une  superstructure</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Cheminée de ventilation 02matériaux en claustras</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Toiture </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Porte en métallique</a:t>
              </a:r>
            </a:p>
          </p:txBody>
        </p:sp>
        <p:pic>
          <p:nvPicPr>
            <p:cNvPr id="8" name="Image 7">
              <a:extLst>
                <a:ext uri="{FF2B5EF4-FFF2-40B4-BE49-F238E27FC236}">
                  <a16:creationId xmlns:a16="http://schemas.microsoft.com/office/drawing/2014/main" id="{BCD6761E-D2FA-4A83-A75F-29FFEC9A577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32473" y="1845732"/>
              <a:ext cx="4806463" cy="3604847"/>
            </a:xfrm>
            <a:prstGeom prst="rect">
              <a:avLst/>
            </a:prstGeom>
            <a:grpFill/>
          </p:spPr>
        </p:pic>
        <p:sp>
          <p:nvSpPr>
            <p:cNvPr id="9" name="ZoneTexte 8">
              <a:extLst>
                <a:ext uri="{FF2B5EF4-FFF2-40B4-BE49-F238E27FC236}">
                  <a16:creationId xmlns:a16="http://schemas.microsoft.com/office/drawing/2014/main" id="{76B9B6E9-6CF8-4904-91B7-81F9A6597226}"/>
                </a:ext>
              </a:extLst>
            </p:cNvPr>
            <p:cNvSpPr txBox="1"/>
            <p:nvPr/>
          </p:nvSpPr>
          <p:spPr>
            <a:xfrm>
              <a:off x="7073444" y="5421081"/>
              <a:ext cx="4403187" cy="369332"/>
            </a:xfrm>
            <a:prstGeom prst="rect">
              <a:avLst/>
            </a:prstGeom>
            <a:noFill/>
          </p:spPr>
          <p:txBody>
            <a:bodyPr wrap="square" rtlCol="0">
              <a:spAutoFit/>
            </a:bodyPr>
            <a:lstStyle/>
            <a:p>
              <a:r>
                <a:rPr lang="fr-FR" dirty="0">
                  <a:latin typeface="Times New Roman" panose="02020603050405020304" pitchFamily="18" charset="0"/>
                  <a:cs typeface="Times New Roman" panose="02020603050405020304" pitchFamily="18" charset="0"/>
                </a:rPr>
                <a:t>Latrine VIP à 03postes</a:t>
              </a:r>
            </a:p>
          </p:txBody>
        </p:sp>
      </p:grpSp>
      <p:sp>
        <p:nvSpPr>
          <p:cNvPr id="4" name="Espace réservé du numéro de diapositive 3">
            <a:extLst>
              <a:ext uri="{FF2B5EF4-FFF2-40B4-BE49-F238E27FC236}">
                <a16:creationId xmlns:a16="http://schemas.microsoft.com/office/drawing/2014/main" id="{95676C97-A03A-4456-BFF3-F802067DD8E9}"/>
              </a:ext>
            </a:extLst>
          </p:cNvPr>
          <p:cNvSpPr>
            <a:spLocks noGrp="1"/>
          </p:cNvSpPr>
          <p:nvPr>
            <p:ph type="sldNum" sz="quarter" idx="12"/>
          </p:nvPr>
        </p:nvSpPr>
        <p:spPr/>
        <p:txBody>
          <a:bodyPr/>
          <a:lstStyle/>
          <a:p>
            <a:fld id="{66E27DCB-49F9-415C-BF20-53E35CDCF77B}" type="slidenum">
              <a:rPr lang="fr-FR" smtClean="0"/>
              <a:pPr/>
              <a:t>8</a:t>
            </a:fld>
            <a:endParaRPr lang="fr-FR" dirty="0"/>
          </a:p>
        </p:txBody>
      </p:sp>
      <p:sp>
        <p:nvSpPr>
          <p:cNvPr id="5" name="Rectangle 4">
            <a:extLst>
              <a:ext uri="{FF2B5EF4-FFF2-40B4-BE49-F238E27FC236}">
                <a16:creationId xmlns:a16="http://schemas.microsoft.com/office/drawing/2014/main" id="{15D84D17-3154-4D1B-A5E7-32EA6AD20896}"/>
              </a:ext>
            </a:extLst>
          </p:cNvPr>
          <p:cNvSpPr/>
          <p:nvPr/>
        </p:nvSpPr>
        <p:spPr>
          <a:xfrm>
            <a:off x="1941598" y="1794195"/>
            <a:ext cx="7401464" cy="959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2800" b="1" dirty="0">
                <a:solidFill>
                  <a:schemeClr val="tx1"/>
                </a:solidFill>
                <a:latin typeface="Times New Roman" panose="02020603050405020304" pitchFamily="18" charset="0"/>
                <a:cs typeface="Times New Roman" panose="02020603050405020304" pitchFamily="18" charset="0"/>
              </a:rPr>
              <a:t>Typologie et caractéristiques des latrines</a:t>
            </a:r>
            <a:endParaRPr lang="fr-FR" sz="2800" dirty="0">
              <a:solidFill>
                <a:schemeClr val="tx1"/>
              </a:solidFill>
            </a:endParaRPr>
          </a:p>
        </p:txBody>
      </p:sp>
      <p:sp>
        <p:nvSpPr>
          <p:cNvPr id="10" name="Titre 9">
            <a:extLst>
              <a:ext uri="{FF2B5EF4-FFF2-40B4-BE49-F238E27FC236}">
                <a16:creationId xmlns:a16="http://schemas.microsoft.com/office/drawing/2014/main" id="{BC231906-7606-4F32-BAD3-620D9B97FB44}"/>
              </a:ext>
            </a:extLst>
          </p:cNvPr>
          <p:cNvSpPr>
            <a:spLocks noGrp="1"/>
          </p:cNvSpPr>
          <p:nvPr>
            <p:ph type="title"/>
          </p:nvPr>
        </p:nvSpPr>
        <p:spPr>
          <a:xfrm>
            <a:off x="1097280" y="270274"/>
            <a:ext cx="10058400" cy="1450757"/>
          </a:xfrm>
        </p:spPr>
        <p:txBody>
          <a:bodyPr anchor="ctr"/>
          <a:lstStyle/>
          <a:p>
            <a:pPr algn="ctr"/>
            <a:r>
              <a:rPr lang="fr-FR" b="1" dirty="0">
                <a:solidFill>
                  <a:srgbClr val="B85348"/>
                </a:solidFill>
                <a:latin typeface="Times New Roman" panose="02020603050405020304" pitchFamily="18" charset="0"/>
                <a:cs typeface="Times New Roman" panose="02020603050405020304" pitchFamily="18" charset="0"/>
              </a:rPr>
              <a:t>SYNTHÈSE DES RÉSULTATS ET DISCUSSIONS (2/6)</a:t>
            </a:r>
            <a:endParaRPr lang="fr-FR" dirty="0"/>
          </a:p>
        </p:txBody>
      </p:sp>
      <p:grpSp>
        <p:nvGrpSpPr>
          <p:cNvPr id="36" name="Groupe 35">
            <a:extLst>
              <a:ext uri="{FF2B5EF4-FFF2-40B4-BE49-F238E27FC236}">
                <a16:creationId xmlns:a16="http://schemas.microsoft.com/office/drawing/2014/main" id="{A4C6A520-CDFF-41D5-9593-481AC17FD2E9}"/>
              </a:ext>
            </a:extLst>
          </p:cNvPr>
          <p:cNvGrpSpPr/>
          <p:nvPr/>
        </p:nvGrpSpPr>
        <p:grpSpPr>
          <a:xfrm>
            <a:off x="1142612" y="2668048"/>
            <a:ext cx="10128997" cy="3232010"/>
            <a:chOff x="2590379" y="2130502"/>
            <a:chExt cx="10018688" cy="4303673"/>
          </a:xfrm>
          <a:noFill/>
        </p:grpSpPr>
        <p:sp>
          <p:nvSpPr>
            <p:cNvPr id="32" name="Rectangle 31">
              <a:extLst>
                <a:ext uri="{FF2B5EF4-FFF2-40B4-BE49-F238E27FC236}">
                  <a16:creationId xmlns:a16="http://schemas.microsoft.com/office/drawing/2014/main" id="{D7EB935C-C688-430E-845D-DE47C4208C85}"/>
                </a:ext>
              </a:extLst>
            </p:cNvPr>
            <p:cNvSpPr/>
            <p:nvPr/>
          </p:nvSpPr>
          <p:spPr>
            <a:xfrm>
              <a:off x="2590379" y="2130502"/>
              <a:ext cx="10018688" cy="418359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fr-FR" dirty="0">
                  <a:solidFill>
                    <a:schemeClr val="tx1"/>
                  </a:solidFill>
                  <a:latin typeface="Times New Roman" panose="02020603050405020304" pitchFamily="18" charset="0"/>
                  <a:cs typeface="Times New Roman" panose="02020603050405020304" pitchFamily="18" charset="0"/>
                </a:rPr>
                <a:t>3. Toilette à l’anglaise représente 1,3%</a:t>
              </a:r>
            </a:p>
            <a:p>
              <a:pPr>
                <a:lnSpc>
                  <a:spcPct val="150000"/>
                </a:lnSpc>
              </a:pPr>
              <a:endParaRPr lang="fr-FR"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Chaise soutenue par un pilier stable</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Réservoir d’eau</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Chasse d’eau</a:t>
              </a:r>
            </a:p>
            <a:p>
              <a:pPr marL="285750" indent="-285750">
                <a:lnSpc>
                  <a:spcPct val="150000"/>
                </a:lnSpc>
                <a:buFont typeface="Wingdings" panose="05000000000000000000" pitchFamily="2" charset="2"/>
                <a:buChar char="Ø"/>
              </a:pPr>
              <a:r>
                <a:rPr lang="fr-FR" dirty="0">
                  <a:solidFill>
                    <a:schemeClr val="tx1"/>
                  </a:solidFill>
                  <a:latin typeface="Times New Roman" panose="02020603050405020304" pitchFamily="18" charset="0"/>
                  <a:cs typeface="Times New Roman" panose="02020603050405020304" pitchFamily="18" charset="0"/>
                </a:rPr>
                <a:t>Superstructure </a:t>
              </a:r>
            </a:p>
            <a:p>
              <a:pPr marL="285750" indent="-285750">
                <a:lnSpc>
                  <a:spcPct val="150000"/>
                </a:lnSpc>
                <a:buFont typeface="Wingdings" panose="05000000000000000000" pitchFamily="2" charset="2"/>
                <a:buChar char="Ø"/>
              </a:pPr>
              <a:r>
                <a:rPr lang="fr-FR" altLang="fr-FR" dirty="0">
                  <a:solidFill>
                    <a:schemeClr val="tx1"/>
                  </a:solidFill>
                  <a:latin typeface="Times New Roman" panose="02020603050405020304" pitchFamily="18" charset="0"/>
                  <a:cs typeface="Times New Roman" panose="02020603050405020304" pitchFamily="18" charset="0"/>
                </a:rPr>
                <a:t>Puisard </a:t>
              </a:r>
              <a:endParaRPr lang="fr-FR" dirty="0">
                <a:solidFill>
                  <a:schemeClr val="tx1"/>
                </a:solidFill>
                <a:latin typeface="Times New Roman" panose="02020603050405020304" pitchFamily="18" charset="0"/>
                <a:cs typeface="Times New Roman" panose="02020603050405020304" pitchFamily="18" charset="0"/>
              </a:endParaRPr>
            </a:p>
          </p:txBody>
        </p:sp>
        <p:pic>
          <p:nvPicPr>
            <p:cNvPr id="34" name="Image 33">
              <a:extLst>
                <a:ext uri="{FF2B5EF4-FFF2-40B4-BE49-F238E27FC236}">
                  <a16:creationId xmlns:a16="http://schemas.microsoft.com/office/drawing/2014/main" id="{6AC6B0A8-0368-440F-826E-ECB26D5A3B1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6913"/>
            <a:stretch/>
          </p:blipFill>
          <p:spPr>
            <a:xfrm>
              <a:off x="8282982" y="2150144"/>
              <a:ext cx="4034338" cy="3931408"/>
            </a:xfrm>
            <a:prstGeom prst="rect">
              <a:avLst/>
            </a:prstGeom>
            <a:grpFill/>
            <a:ln>
              <a:noFill/>
            </a:ln>
          </p:spPr>
        </p:pic>
        <p:sp>
          <p:nvSpPr>
            <p:cNvPr id="35" name="ZoneTexte 34">
              <a:extLst>
                <a:ext uri="{FF2B5EF4-FFF2-40B4-BE49-F238E27FC236}">
                  <a16:creationId xmlns:a16="http://schemas.microsoft.com/office/drawing/2014/main" id="{BD55CDDB-B30D-41A4-AD85-313BF519FFD9}"/>
                </a:ext>
              </a:extLst>
            </p:cNvPr>
            <p:cNvSpPr txBox="1"/>
            <p:nvPr/>
          </p:nvSpPr>
          <p:spPr>
            <a:xfrm>
              <a:off x="8890170" y="6064843"/>
              <a:ext cx="3622706" cy="369332"/>
            </a:xfrm>
            <a:prstGeom prst="rect">
              <a:avLst/>
            </a:prstGeom>
            <a:grpFill/>
            <a:ln>
              <a:noFill/>
            </a:ln>
          </p:spPr>
          <p:txBody>
            <a:bodyPr wrap="square" rtlCol="0">
              <a:spAutoFit/>
            </a:bodyPr>
            <a:lstStyle/>
            <a:p>
              <a:r>
                <a:rPr lang="fr-FR" dirty="0">
                  <a:latin typeface="Times New Roman" panose="02020603050405020304" pitchFamily="18" charset="0"/>
                  <a:cs typeface="Times New Roman" panose="02020603050405020304" pitchFamily="18" charset="0"/>
                </a:rPr>
                <a:t>Toilette à l’anglaise</a:t>
              </a:r>
            </a:p>
          </p:txBody>
        </p:sp>
      </p:grpSp>
    </p:spTree>
    <p:extLst>
      <p:ext uri="{BB962C8B-B14F-4D97-AF65-F5344CB8AC3E}">
        <p14:creationId xmlns:p14="http://schemas.microsoft.com/office/powerpoint/2010/main" val="170604939"/>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nodeType="clickEffect">
                                  <p:stCondLst>
                                    <p:cond delay="0"/>
                                  </p:stCondLst>
                                  <p:childTnLst>
                                    <p:animEffect transition="out" filter="wipe(down)">
                                      <p:cBhvr>
                                        <p:cTn id="11" dur="500"/>
                                        <p:tgtEl>
                                          <p:spTgt spid="19"/>
                                        </p:tgtEl>
                                      </p:cBhvr>
                                    </p:animEffect>
                                    <p:set>
                                      <p:cBhvr>
                                        <p:cTn id="12" dur="1" fill="hold">
                                          <p:stCondLst>
                                            <p:cond delay="499"/>
                                          </p:stCondLst>
                                        </p:cTn>
                                        <p:tgtEl>
                                          <p:spTgt spid="19"/>
                                        </p:tgtEl>
                                        <p:attrNameLst>
                                          <p:attrName>style.visibility</p:attrName>
                                        </p:attrNameLst>
                                      </p:cBhvr>
                                      <p:to>
                                        <p:strVal val="hidden"/>
                                      </p:to>
                                    </p:set>
                                  </p:childTnLst>
                                </p:cTn>
                              </p:par>
                              <p:par>
                                <p:cTn id="13" presetID="22" presetClass="entr" presetSubtype="4"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down)">
                                      <p:cBhvr>
                                        <p:cTn id="15" dur="500"/>
                                        <p:tgtEl>
                                          <p:spTgt spid="3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xit" presetSubtype="4" fill="hold" nodeType="clickEffect">
                                  <p:stCondLst>
                                    <p:cond delay="0"/>
                                  </p:stCondLst>
                                  <p:childTnLst>
                                    <p:animEffect transition="out" filter="wipe(down)">
                                      <p:cBhvr>
                                        <p:cTn id="19" dur="500"/>
                                        <p:tgtEl>
                                          <p:spTgt spid="31"/>
                                        </p:tgtEl>
                                      </p:cBhvr>
                                    </p:animEffect>
                                    <p:set>
                                      <p:cBhvr>
                                        <p:cTn id="20" dur="1" fill="hold">
                                          <p:stCondLst>
                                            <p:cond delay="499"/>
                                          </p:stCondLst>
                                        </p:cTn>
                                        <p:tgtEl>
                                          <p:spTgt spid="31"/>
                                        </p:tgtEl>
                                        <p:attrNameLst>
                                          <p:attrName>style.visibility</p:attrName>
                                        </p:attrNameLst>
                                      </p:cBhvr>
                                      <p:to>
                                        <p:strVal val="hidden"/>
                                      </p:to>
                                    </p:set>
                                  </p:childTnLst>
                                </p:cTn>
                              </p:par>
                              <p:par>
                                <p:cTn id="21" presetID="22" presetClass="entr" presetSubtype="4" fill="hold" nodeType="with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wipe(down)">
                                      <p:cBhvr>
                                        <p:cTn id="2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3ADB271-AF92-4E48-B1D1-054B0221053E}"/>
              </a:ext>
            </a:extLst>
          </p:cNvPr>
          <p:cNvSpPr>
            <a:spLocks noGrp="1"/>
          </p:cNvSpPr>
          <p:nvPr>
            <p:ph type="title"/>
          </p:nvPr>
        </p:nvSpPr>
        <p:spPr>
          <a:xfrm>
            <a:off x="1210092" y="448692"/>
            <a:ext cx="10058400" cy="1450757"/>
          </a:xfrm>
        </p:spPr>
        <p:txBody>
          <a:bodyPr anchor="ctr"/>
          <a:lstStyle/>
          <a:p>
            <a:pPr algn="ctr"/>
            <a:r>
              <a:rPr lang="fr-FR" b="1" dirty="0">
                <a:solidFill>
                  <a:srgbClr val="B85348"/>
                </a:solidFill>
                <a:latin typeface="Times New Roman" panose="02020603050405020304" pitchFamily="18" charset="0"/>
                <a:cs typeface="Times New Roman" panose="02020603050405020304" pitchFamily="18" charset="0"/>
              </a:rPr>
              <a:t>SYNTHÈSE DES RÉSULTATS ET DISCUSSIONS (3/6)</a:t>
            </a:r>
            <a:endParaRPr lang="fr-FR" b="1" dirty="0">
              <a:latin typeface="Times New Roman" panose="02020603050405020304" pitchFamily="18" charset="0"/>
              <a:cs typeface="Times New Roman" panose="02020603050405020304" pitchFamily="18" charset="0"/>
            </a:endParaRPr>
          </a:p>
        </p:txBody>
      </p:sp>
      <p:sp>
        <p:nvSpPr>
          <p:cNvPr id="3" name="Espace réservé du texte 2">
            <a:extLst>
              <a:ext uri="{FF2B5EF4-FFF2-40B4-BE49-F238E27FC236}">
                <a16:creationId xmlns:a16="http://schemas.microsoft.com/office/drawing/2014/main" id="{97DE685F-9976-44F2-AA2E-520F628C5FFC}"/>
              </a:ext>
            </a:extLst>
          </p:cNvPr>
          <p:cNvSpPr>
            <a:spLocks noGrp="1"/>
          </p:cNvSpPr>
          <p:nvPr>
            <p:ph type="body" idx="1"/>
          </p:nvPr>
        </p:nvSpPr>
        <p:spPr>
          <a:xfrm>
            <a:off x="233968" y="3074759"/>
            <a:ext cx="4937760" cy="736282"/>
          </a:xfrm>
        </p:spPr>
        <p:txBody>
          <a:bodyPr/>
          <a:lstStyle/>
          <a:p>
            <a:pPr algn="ctr"/>
            <a:r>
              <a:rPr lang="fr-FR" dirty="0">
                <a:solidFill>
                  <a:srgbClr val="B85348"/>
                </a:solidFill>
                <a:latin typeface="Times New Roman" panose="02020603050405020304" pitchFamily="18" charset="0"/>
                <a:cs typeface="Times New Roman" panose="02020603050405020304" pitchFamily="18" charset="0"/>
              </a:rPr>
              <a:t>Gestion financière</a:t>
            </a:r>
          </a:p>
        </p:txBody>
      </p:sp>
      <p:sp>
        <p:nvSpPr>
          <p:cNvPr id="4" name="Espace réservé du contenu 3">
            <a:extLst>
              <a:ext uri="{FF2B5EF4-FFF2-40B4-BE49-F238E27FC236}">
                <a16:creationId xmlns:a16="http://schemas.microsoft.com/office/drawing/2014/main" id="{003D6BA7-CD6B-4776-AF10-0B2E065ECFEB}"/>
              </a:ext>
            </a:extLst>
          </p:cNvPr>
          <p:cNvSpPr>
            <a:spLocks noGrp="1"/>
          </p:cNvSpPr>
          <p:nvPr>
            <p:ph sz="half" idx="2"/>
          </p:nvPr>
        </p:nvSpPr>
        <p:spPr>
          <a:xfrm>
            <a:off x="773727" y="3849172"/>
            <a:ext cx="4417252" cy="2029460"/>
          </a:xfrm>
        </p:spPr>
        <p:txBody>
          <a:bodyPr/>
          <a:lstStyle/>
          <a:p>
            <a:pPr>
              <a:buFont typeface="Wingdings" panose="05000000000000000000" pitchFamily="2" charset="2"/>
              <a:buChar char="Ø"/>
            </a:pPr>
            <a:r>
              <a:rPr lang="fr-FR" dirty="0">
                <a:latin typeface="Times New Roman" panose="02020603050405020304" pitchFamily="18" charset="0"/>
                <a:cs typeface="Times New Roman" panose="02020603050405020304" pitchFamily="18" charset="0"/>
              </a:rPr>
              <a:t>La cotisation des Associations des Parents d’Elèves (APE)</a:t>
            </a:r>
          </a:p>
          <a:p>
            <a:pPr marL="0" indent="0">
              <a:buNone/>
            </a:pPr>
            <a:r>
              <a:rPr lang="fr-FR" dirty="0">
                <a:latin typeface="Times New Roman" panose="02020603050405020304" pitchFamily="18" charset="0"/>
                <a:cs typeface="Times New Roman" panose="02020603050405020304" pitchFamily="18" charset="0"/>
              </a:rPr>
              <a:t>Soit 2000 à 3000FCFA</a:t>
            </a:r>
          </a:p>
          <a:p>
            <a:pPr>
              <a:buFont typeface="Arial" panose="020B0604020202020204" pitchFamily="34" charset="0"/>
              <a:buChar char="•"/>
            </a:pPr>
            <a:r>
              <a:rPr lang="fr-FR" dirty="0">
                <a:latin typeface="Times New Roman" panose="02020603050405020304" pitchFamily="18" charset="0"/>
                <a:cs typeface="Times New Roman" panose="02020603050405020304" pitchFamily="18" charset="0"/>
              </a:rPr>
              <a:t>Achat du matériel de nettoyage</a:t>
            </a:r>
          </a:p>
          <a:p>
            <a:pPr>
              <a:buFont typeface="Arial" panose="020B0604020202020204" pitchFamily="34" charset="0"/>
              <a:buChar char="•"/>
            </a:pPr>
            <a:r>
              <a:rPr lang="fr-FR" dirty="0">
                <a:latin typeface="Times New Roman" panose="02020603050405020304" pitchFamily="18" charset="0"/>
                <a:cs typeface="Times New Roman" panose="02020603050405020304" pitchFamily="18" charset="0"/>
              </a:rPr>
              <a:t>Réparations </a:t>
            </a:r>
          </a:p>
        </p:txBody>
      </p:sp>
      <p:sp>
        <p:nvSpPr>
          <p:cNvPr id="5" name="Espace réservé du texte 4">
            <a:extLst>
              <a:ext uri="{FF2B5EF4-FFF2-40B4-BE49-F238E27FC236}">
                <a16:creationId xmlns:a16="http://schemas.microsoft.com/office/drawing/2014/main" id="{00B3D692-1078-433B-A0FB-1F7EF5CA6482}"/>
              </a:ext>
            </a:extLst>
          </p:cNvPr>
          <p:cNvSpPr>
            <a:spLocks noGrp="1"/>
          </p:cNvSpPr>
          <p:nvPr>
            <p:ph type="body" sz="quarter" idx="3"/>
          </p:nvPr>
        </p:nvSpPr>
        <p:spPr>
          <a:xfrm>
            <a:off x="6803197" y="2943154"/>
            <a:ext cx="4937760" cy="736282"/>
          </a:xfrm>
        </p:spPr>
        <p:txBody>
          <a:bodyPr/>
          <a:lstStyle/>
          <a:p>
            <a:pPr algn="ctr"/>
            <a:r>
              <a:rPr lang="fr-FR" dirty="0">
                <a:solidFill>
                  <a:srgbClr val="B85348"/>
                </a:solidFill>
                <a:latin typeface="Times New Roman" panose="02020603050405020304" pitchFamily="18" charset="0"/>
                <a:cs typeface="Times New Roman" panose="02020603050405020304" pitchFamily="18" charset="0"/>
              </a:rPr>
              <a:t>Gestion organisationnelle</a:t>
            </a:r>
          </a:p>
        </p:txBody>
      </p:sp>
      <p:sp>
        <p:nvSpPr>
          <p:cNvPr id="7" name="Espace réservé du numéro de diapositive 6">
            <a:extLst>
              <a:ext uri="{FF2B5EF4-FFF2-40B4-BE49-F238E27FC236}">
                <a16:creationId xmlns:a16="http://schemas.microsoft.com/office/drawing/2014/main" id="{5C8EC17C-42B4-4EAD-998C-AB10DEF263FD}"/>
              </a:ext>
            </a:extLst>
          </p:cNvPr>
          <p:cNvSpPr>
            <a:spLocks noGrp="1"/>
          </p:cNvSpPr>
          <p:nvPr>
            <p:ph type="sldNum" sz="quarter" idx="12"/>
          </p:nvPr>
        </p:nvSpPr>
        <p:spPr/>
        <p:txBody>
          <a:bodyPr/>
          <a:lstStyle/>
          <a:p>
            <a:fld id="{66E27DCB-49F9-415C-BF20-53E35CDCF77B}" type="slidenum">
              <a:rPr lang="fr-FR" smtClean="0"/>
              <a:t>9</a:t>
            </a:fld>
            <a:endParaRPr lang="fr-FR" dirty="0"/>
          </a:p>
        </p:txBody>
      </p:sp>
      <p:grpSp>
        <p:nvGrpSpPr>
          <p:cNvPr id="8" name="Groupe 7">
            <a:extLst>
              <a:ext uri="{FF2B5EF4-FFF2-40B4-BE49-F238E27FC236}">
                <a16:creationId xmlns:a16="http://schemas.microsoft.com/office/drawing/2014/main" id="{9A3C5EB0-C438-4CD9-BE31-63BB053C0D4E}"/>
              </a:ext>
            </a:extLst>
          </p:cNvPr>
          <p:cNvGrpSpPr/>
          <p:nvPr/>
        </p:nvGrpSpPr>
        <p:grpSpPr>
          <a:xfrm>
            <a:off x="6672743" y="3811041"/>
            <a:ext cx="5285289" cy="2306377"/>
            <a:chOff x="6639074" y="3805363"/>
            <a:chExt cx="5285289" cy="2306377"/>
          </a:xfrm>
        </p:grpSpPr>
        <p:cxnSp>
          <p:nvCxnSpPr>
            <p:cNvPr id="18" name="Connecteur droit avec flèche 17">
              <a:extLst>
                <a:ext uri="{FF2B5EF4-FFF2-40B4-BE49-F238E27FC236}">
                  <a16:creationId xmlns:a16="http://schemas.microsoft.com/office/drawing/2014/main" id="{85892B44-48D9-402E-B1AD-09351A7BD3C1}"/>
                </a:ext>
              </a:extLst>
            </p:cNvPr>
            <p:cNvCxnSpPr/>
            <p:nvPr/>
          </p:nvCxnSpPr>
          <p:spPr>
            <a:xfrm>
              <a:off x="6765681" y="4819078"/>
              <a:ext cx="18991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8" name="Groupe 27">
              <a:extLst>
                <a:ext uri="{FF2B5EF4-FFF2-40B4-BE49-F238E27FC236}">
                  <a16:creationId xmlns:a16="http://schemas.microsoft.com/office/drawing/2014/main" id="{7131D68C-E065-4E48-8A11-0DD938C208F7}"/>
                </a:ext>
              </a:extLst>
            </p:cNvPr>
            <p:cNvGrpSpPr/>
            <p:nvPr/>
          </p:nvGrpSpPr>
          <p:grpSpPr>
            <a:xfrm>
              <a:off x="6639074" y="3805363"/>
              <a:ext cx="5285289" cy="2306377"/>
              <a:chOff x="6963508" y="2877680"/>
              <a:chExt cx="5285289" cy="2306377"/>
            </a:xfrm>
          </p:grpSpPr>
          <p:cxnSp>
            <p:nvCxnSpPr>
              <p:cNvPr id="19" name="Connecteur droit avec flèche 18">
                <a:extLst>
                  <a:ext uri="{FF2B5EF4-FFF2-40B4-BE49-F238E27FC236}">
                    <a16:creationId xmlns:a16="http://schemas.microsoft.com/office/drawing/2014/main" id="{720E23C4-58D1-4740-8DD7-FB92B9CCE24B}"/>
                  </a:ext>
                </a:extLst>
              </p:cNvPr>
              <p:cNvCxnSpPr>
                <a:cxnSpLocks/>
              </p:cNvCxnSpPr>
              <p:nvPr/>
            </p:nvCxnSpPr>
            <p:spPr>
              <a:xfrm>
                <a:off x="8989256" y="4893212"/>
                <a:ext cx="22232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7" name="Groupe 26">
                <a:extLst>
                  <a:ext uri="{FF2B5EF4-FFF2-40B4-BE49-F238E27FC236}">
                    <a16:creationId xmlns:a16="http://schemas.microsoft.com/office/drawing/2014/main" id="{371354D4-FC71-4E43-94F1-9193B44C3DD5}"/>
                  </a:ext>
                </a:extLst>
              </p:cNvPr>
              <p:cNvGrpSpPr/>
              <p:nvPr/>
            </p:nvGrpSpPr>
            <p:grpSpPr>
              <a:xfrm>
                <a:off x="6963508" y="2877680"/>
                <a:ext cx="5285289" cy="2306377"/>
                <a:chOff x="6963508" y="2877680"/>
                <a:chExt cx="5285289" cy="2306377"/>
              </a:xfrm>
            </p:grpSpPr>
            <p:sp>
              <p:nvSpPr>
                <p:cNvPr id="21" name="ZoneTexte 20">
                  <a:extLst>
                    <a:ext uri="{FF2B5EF4-FFF2-40B4-BE49-F238E27FC236}">
                      <a16:creationId xmlns:a16="http://schemas.microsoft.com/office/drawing/2014/main" id="{E02809E8-25E0-4668-939B-EBEC1B48B40E}"/>
                    </a:ext>
                  </a:extLst>
                </p:cNvPr>
                <p:cNvSpPr txBox="1"/>
                <p:nvPr/>
              </p:nvSpPr>
              <p:spPr>
                <a:xfrm>
                  <a:off x="7031233" y="4082665"/>
                  <a:ext cx="2016905" cy="584775"/>
                </a:xfrm>
                <a:prstGeom prst="rect">
                  <a:avLst/>
                </a:prstGeom>
                <a:noFill/>
              </p:spPr>
              <p:txBody>
                <a:bodyPr wrap="square" rtlCol="0">
                  <a:spAutoFit/>
                </a:bodyPr>
                <a:lstStyle/>
                <a:p>
                  <a:pPr algn="ctr"/>
                  <a:r>
                    <a:rPr lang="fr-FR" sz="1400" dirty="0">
                      <a:latin typeface="Times New Roman" panose="02020603050405020304" pitchFamily="18" charset="0"/>
                      <a:cs typeface="Times New Roman" panose="02020603050405020304" pitchFamily="18" charset="0"/>
                    </a:rPr>
                    <a:t>Manifestation du besoin</a:t>
                  </a:r>
                </a:p>
                <a:p>
                  <a:pPr algn="ctr"/>
                  <a:endParaRPr lang="fr-FR" dirty="0">
                    <a:latin typeface="Times New Roman" panose="02020603050405020304" pitchFamily="18" charset="0"/>
                    <a:cs typeface="Times New Roman" panose="02020603050405020304" pitchFamily="18" charset="0"/>
                  </a:endParaRPr>
                </a:p>
              </p:txBody>
            </p:sp>
            <p:sp>
              <p:nvSpPr>
                <p:cNvPr id="10" name="Rectangle : coins arrondis 9">
                  <a:extLst>
                    <a:ext uri="{FF2B5EF4-FFF2-40B4-BE49-F238E27FC236}">
                      <a16:creationId xmlns:a16="http://schemas.microsoft.com/office/drawing/2014/main" id="{419EFEC4-28F6-43B3-9643-D62E4ADF2A4C}"/>
                    </a:ext>
                  </a:extLst>
                </p:cNvPr>
                <p:cNvSpPr/>
                <p:nvPr/>
              </p:nvSpPr>
              <p:spPr>
                <a:xfrm>
                  <a:off x="6963508" y="2877680"/>
                  <a:ext cx="1322363" cy="551320"/>
                </a:xfrm>
                <a:prstGeom prst="roundRect">
                  <a:avLst/>
                </a:prstGeom>
                <a:solidFill>
                  <a:srgbClr val="7EC49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fr-FR" b="1" dirty="0">
                      <a:solidFill>
                        <a:schemeClr val="tx1"/>
                      </a:solidFill>
                      <a:latin typeface="Times New Roman" panose="02020603050405020304" pitchFamily="18" charset="0"/>
                      <a:cs typeface="Times New Roman" panose="02020603050405020304" pitchFamily="18" charset="0"/>
                    </a:rPr>
                    <a:t>Directeur d’école</a:t>
                  </a:r>
                </a:p>
              </p:txBody>
            </p:sp>
            <p:sp>
              <p:nvSpPr>
                <p:cNvPr id="11" name="Rectangle : coins arrondis 10">
                  <a:extLst>
                    <a:ext uri="{FF2B5EF4-FFF2-40B4-BE49-F238E27FC236}">
                      <a16:creationId xmlns:a16="http://schemas.microsoft.com/office/drawing/2014/main" id="{33D720DF-347E-40C0-86C4-ED0C84F4F26F}"/>
                    </a:ext>
                  </a:extLst>
                </p:cNvPr>
                <p:cNvSpPr/>
                <p:nvPr/>
              </p:nvSpPr>
              <p:spPr>
                <a:xfrm>
                  <a:off x="8825133" y="2891580"/>
                  <a:ext cx="1542756" cy="551320"/>
                </a:xfrm>
                <a:prstGeom prst="roundRect">
                  <a:avLst/>
                </a:prstGeom>
                <a:solidFill>
                  <a:srgbClr val="7EC49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fr-FR" b="1" dirty="0">
                      <a:solidFill>
                        <a:schemeClr val="tx1"/>
                      </a:solidFill>
                      <a:latin typeface="Times New Roman" panose="02020603050405020304" pitchFamily="18" charset="0"/>
                      <a:cs typeface="Times New Roman" panose="02020603050405020304" pitchFamily="18" charset="0"/>
                    </a:rPr>
                    <a:t>Municipalité,ONEA,ONG</a:t>
                  </a:r>
                </a:p>
              </p:txBody>
            </p:sp>
            <p:sp>
              <p:nvSpPr>
                <p:cNvPr id="12" name="Rectangle : coins arrondis 11">
                  <a:extLst>
                    <a:ext uri="{FF2B5EF4-FFF2-40B4-BE49-F238E27FC236}">
                      <a16:creationId xmlns:a16="http://schemas.microsoft.com/office/drawing/2014/main" id="{57E6EF60-D6C1-4919-8CAC-F29B20D5E513}"/>
                    </a:ext>
                  </a:extLst>
                </p:cNvPr>
                <p:cNvSpPr/>
                <p:nvPr/>
              </p:nvSpPr>
              <p:spPr>
                <a:xfrm>
                  <a:off x="10653775" y="2891580"/>
                  <a:ext cx="1322363" cy="551320"/>
                </a:xfrm>
                <a:prstGeom prst="roundRect">
                  <a:avLst/>
                </a:prstGeom>
                <a:solidFill>
                  <a:srgbClr val="7EC49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fr-FR" b="1" dirty="0">
                      <a:solidFill>
                        <a:schemeClr val="tx1"/>
                      </a:solidFill>
                      <a:latin typeface="Times New Roman" panose="02020603050405020304" pitchFamily="18" charset="0"/>
                      <a:cs typeface="Times New Roman" panose="02020603050405020304" pitchFamily="18" charset="0"/>
                    </a:rPr>
                    <a:t>Ecole</a:t>
                  </a:r>
                  <a:endParaRPr lang="fr-FR" dirty="0"/>
                </a:p>
              </p:txBody>
            </p:sp>
            <p:cxnSp>
              <p:nvCxnSpPr>
                <p:cNvPr id="14" name="Connecteur droit 13">
                  <a:extLst>
                    <a:ext uri="{FF2B5EF4-FFF2-40B4-BE49-F238E27FC236}">
                      <a16:creationId xmlns:a16="http://schemas.microsoft.com/office/drawing/2014/main" id="{0AA013DC-5712-4096-B5BF-6D4907A4503E}"/>
                    </a:ext>
                  </a:extLst>
                </p:cNvPr>
                <p:cNvCxnSpPr/>
                <p:nvPr/>
              </p:nvCxnSpPr>
              <p:spPr>
                <a:xfrm>
                  <a:off x="7090117" y="3429000"/>
                  <a:ext cx="0" cy="1575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C14203AA-84CC-4B0F-966E-5E9A0FAEC807}"/>
                    </a:ext>
                  </a:extLst>
                </p:cNvPr>
                <p:cNvCxnSpPr/>
                <p:nvPr/>
              </p:nvCxnSpPr>
              <p:spPr>
                <a:xfrm>
                  <a:off x="8989256" y="3442900"/>
                  <a:ext cx="0" cy="1575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Connecteur droit 15">
                  <a:extLst>
                    <a:ext uri="{FF2B5EF4-FFF2-40B4-BE49-F238E27FC236}">
                      <a16:creationId xmlns:a16="http://schemas.microsoft.com/office/drawing/2014/main" id="{B93DD80B-1D16-4D60-A5AB-3917B2448453}"/>
                    </a:ext>
                  </a:extLst>
                </p:cNvPr>
                <p:cNvCxnSpPr/>
                <p:nvPr/>
              </p:nvCxnSpPr>
              <p:spPr>
                <a:xfrm>
                  <a:off x="11212483" y="3442900"/>
                  <a:ext cx="0" cy="1575581"/>
                </a:xfrm>
                <a:prstGeom prst="line">
                  <a:avLst/>
                </a:prstGeom>
              </p:spPr>
              <p:style>
                <a:lnRef idx="1">
                  <a:schemeClr val="accent1"/>
                </a:lnRef>
                <a:fillRef idx="0">
                  <a:schemeClr val="accent1"/>
                </a:fillRef>
                <a:effectRef idx="0">
                  <a:schemeClr val="accent1"/>
                </a:effectRef>
                <a:fontRef idx="minor">
                  <a:schemeClr val="tx1"/>
                </a:fontRef>
              </p:style>
            </p:cxnSp>
            <p:sp>
              <p:nvSpPr>
                <p:cNvPr id="22" name="ZoneTexte 21">
                  <a:extLst>
                    <a:ext uri="{FF2B5EF4-FFF2-40B4-BE49-F238E27FC236}">
                      <a16:creationId xmlns:a16="http://schemas.microsoft.com/office/drawing/2014/main" id="{03A904E6-6976-4FCC-B276-BA4271364F4F}"/>
                    </a:ext>
                  </a:extLst>
                </p:cNvPr>
                <p:cNvSpPr txBox="1"/>
                <p:nvPr/>
              </p:nvSpPr>
              <p:spPr>
                <a:xfrm>
                  <a:off x="9087997" y="3891395"/>
                  <a:ext cx="2124483" cy="1292662"/>
                </a:xfrm>
                <a:prstGeom prst="rect">
                  <a:avLst/>
                </a:prstGeom>
                <a:noFill/>
              </p:spPr>
              <p:txBody>
                <a:bodyPr wrap="square" rtlCol="0">
                  <a:spAutoFit/>
                </a:bodyPr>
                <a:lstStyle/>
                <a:p>
                  <a:r>
                    <a:rPr lang="fr-FR" sz="1400" dirty="0">
                      <a:latin typeface="Times New Roman" panose="02020603050405020304" pitchFamily="18" charset="0"/>
                      <a:cs typeface="Times New Roman" panose="02020603050405020304" pitchFamily="18" charset="0"/>
                    </a:rPr>
                    <a:t>-analyse du besoin</a:t>
                  </a:r>
                </a:p>
                <a:p>
                  <a:r>
                    <a:rPr lang="fr-FR" sz="1400" dirty="0">
                      <a:latin typeface="Times New Roman" panose="02020603050405020304" pitchFamily="18" charset="0"/>
                      <a:cs typeface="Times New Roman" panose="02020603050405020304" pitchFamily="18" charset="0"/>
                    </a:rPr>
                    <a:t>-construction/réhabilitation</a:t>
                  </a:r>
                </a:p>
                <a:p>
                  <a:r>
                    <a:rPr lang="fr-FR" sz="1400" dirty="0">
                      <a:latin typeface="Times New Roman" panose="02020603050405020304" pitchFamily="18" charset="0"/>
                      <a:cs typeface="Times New Roman" panose="02020603050405020304" pitchFamily="18" charset="0"/>
                    </a:rPr>
                    <a:t>-remise de la latrine</a:t>
                  </a:r>
                  <a:endParaRPr lang="fr-FR" dirty="0">
                    <a:latin typeface="Times New Roman" panose="02020603050405020304" pitchFamily="18" charset="0"/>
                    <a:cs typeface="Times New Roman" panose="02020603050405020304" pitchFamily="18" charset="0"/>
                  </a:endParaRPr>
                </a:p>
                <a:p>
                  <a:endParaRPr lang="fr-FR" dirty="0">
                    <a:latin typeface="Times New Roman" panose="02020603050405020304" pitchFamily="18" charset="0"/>
                    <a:cs typeface="Times New Roman" panose="02020603050405020304" pitchFamily="18" charset="0"/>
                  </a:endParaRPr>
                </a:p>
                <a:p>
                  <a:endParaRPr lang="fr-FR" dirty="0"/>
                </a:p>
              </p:txBody>
            </p:sp>
            <p:sp>
              <p:nvSpPr>
                <p:cNvPr id="24" name="ZoneTexte 23">
                  <a:extLst>
                    <a:ext uri="{FF2B5EF4-FFF2-40B4-BE49-F238E27FC236}">
                      <a16:creationId xmlns:a16="http://schemas.microsoft.com/office/drawing/2014/main" id="{9D595689-B82E-49F8-8409-DB8466CC43D0}"/>
                    </a:ext>
                  </a:extLst>
                </p:cNvPr>
                <p:cNvSpPr txBox="1"/>
                <p:nvPr/>
              </p:nvSpPr>
              <p:spPr>
                <a:xfrm>
                  <a:off x="11212480" y="4631602"/>
                  <a:ext cx="1036317" cy="523220"/>
                </a:xfrm>
                <a:prstGeom prst="rect">
                  <a:avLst/>
                </a:prstGeom>
                <a:noFill/>
              </p:spPr>
              <p:txBody>
                <a:bodyPr wrap="square" rtlCol="0">
                  <a:spAutoFit/>
                </a:bodyPr>
                <a:lstStyle/>
                <a:p>
                  <a:pPr lvl="0" algn="ctr"/>
                  <a:r>
                    <a:rPr lang="fr-FR" sz="1400" dirty="0">
                      <a:latin typeface="Times New Roman" panose="02020603050405020304" pitchFamily="18" charset="0"/>
                      <a:cs typeface="Times New Roman" panose="02020603050405020304" pitchFamily="18" charset="0"/>
                    </a:rPr>
                    <a:t>-Utilisation</a:t>
                  </a:r>
                </a:p>
                <a:p>
                  <a:pPr algn="ctr"/>
                  <a:r>
                    <a:rPr lang="fr-FR" sz="1400" dirty="0">
                      <a:latin typeface="Times New Roman" panose="02020603050405020304" pitchFamily="18" charset="0"/>
                      <a:cs typeface="Times New Roman" panose="02020603050405020304" pitchFamily="18" charset="0"/>
                    </a:rPr>
                    <a:t>-Entretien</a:t>
                  </a:r>
                </a:p>
              </p:txBody>
            </p:sp>
          </p:grpSp>
        </p:grpSp>
      </p:grpSp>
      <p:sp>
        <p:nvSpPr>
          <p:cNvPr id="6" name="Rectangle 5">
            <a:extLst>
              <a:ext uri="{FF2B5EF4-FFF2-40B4-BE49-F238E27FC236}">
                <a16:creationId xmlns:a16="http://schemas.microsoft.com/office/drawing/2014/main" id="{A21D6630-96EC-43B2-90F3-CB43E895889D}"/>
              </a:ext>
            </a:extLst>
          </p:cNvPr>
          <p:cNvSpPr/>
          <p:nvPr/>
        </p:nvSpPr>
        <p:spPr>
          <a:xfrm>
            <a:off x="3461781" y="1963097"/>
            <a:ext cx="5527475" cy="523220"/>
          </a:xfrm>
          <a:prstGeom prst="rect">
            <a:avLst/>
          </a:prstGeom>
        </p:spPr>
        <p:txBody>
          <a:bodyPr wrap="none">
            <a:spAutoFit/>
          </a:bodyPr>
          <a:lstStyle/>
          <a:p>
            <a:r>
              <a:rPr lang="fr-FR" sz="2800" b="1" dirty="0">
                <a:latin typeface="Times New Roman" panose="02020603050405020304" pitchFamily="18" charset="0"/>
                <a:cs typeface="Times New Roman" panose="02020603050405020304" pitchFamily="18" charset="0"/>
              </a:rPr>
              <a:t>Les formes de gestion des latrines</a:t>
            </a:r>
            <a:endParaRPr lang="fr-FR" sz="2800" dirty="0"/>
          </a:p>
        </p:txBody>
      </p:sp>
    </p:spTree>
    <p:extLst>
      <p:ext uri="{BB962C8B-B14F-4D97-AF65-F5344CB8AC3E}">
        <p14:creationId xmlns:p14="http://schemas.microsoft.com/office/powerpoint/2010/main" val="3212767009"/>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theme/theme1.xml><?xml version="1.0" encoding="utf-8"?>
<a:theme xmlns:a="http://schemas.openxmlformats.org/drawingml/2006/main" name="Rétrospective">
  <a:themeElements>
    <a:clrScheme name="Rétrospective">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étrospectiv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étrospective">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6738</TotalTime>
  <Words>2014</Words>
  <Application>Microsoft Office PowerPoint</Application>
  <PresentationFormat>Grand écran</PresentationFormat>
  <Paragraphs>257</Paragraphs>
  <Slides>16</Slides>
  <Notes>16</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16</vt:i4>
      </vt:variant>
    </vt:vector>
  </HeadingPairs>
  <TitlesOfParts>
    <vt:vector size="22" baseType="lpstr">
      <vt:lpstr>Arial</vt:lpstr>
      <vt:lpstr>Calibri</vt:lpstr>
      <vt:lpstr>Calibri Light</vt:lpstr>
      <vt:lpstr>Times New Roman</vt:lpstr>
      <vt:lpstr>Wingdings</vt:lpstr>
      <vt:lpstr>Rétrospective</vt:lpstr>
      <vt:lpstr>Présentation PowerPoint</vt:lpstr>
      <vt:lpstr>Plan</vt:lpstr>
      <vt:lpstr>INTRODUCTION  (1/1)</vt:lpstr>
      <vt:lpstr>OBJECTIFS DE L’ÉTUDE (1/1) </vt:lpstr>
      <vt:lpstr>METHODOLOGIE DE TRAVAIL (1/1) </vt:lpstr>
      <vt:lpstr>PRÉSENTATION DE LA ZONE D’ÉTUDE (1/1) </vt:lpstr>
      <vt:lpstr> SYNTHÈSE DES RÉSULTATS ET DISCUSSIONS (1/6) </vt:lpstr>
      <vt:lpstr>SYNTHÈSE DES RÉSULTATS ET DISCUSSIONS (2/6)</vt:lpstr>
      <vt:lpstr>SYNTHÈSE DES RÉSULTATS ET DISCUSSIONS (3/6)</vt:lpstr>
      <vt:lpstr>SYNTHÈSE DES RÉSULTATS ET DISCUSSIONS (4/6)</vt:lpstr>
      <vt:lpstr>SYNTHÈSE DES RÉSULTATS ET DISCUSSIONS (5/6)</vt:lpstr>
      <vt:lpstr>SYNTHÈSE DES RÉSULTATS ET DISCUSSIONS (6/6)</vt:lpstr>
      <vt:lpstr>SUGGESTIONS (1/1)</vt:lpstr>
      <vt:lpstr>CONCLUSION (1/1) </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HP</dc:creator>
  <cp:lastModifiedBy>HP</cp:lastModifiedBy>
  <cp:revision>354</cp:revision>
  <dcterms:created xsi:type="dcterms:W3CDTF">2020-05-04T22:41:53Z</dcterms:created>
  <dcterms:modified xsi:type="dcterms:W3CDTF">2020-06-05T13:37:52Z</dcterms:modified>
</cp:coreProperties>
</file>

<file path=docProps/thumbnail.jpeg>
</file>